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0" r:id="rId1"/>
  </p:sldMasterIdLst>
  <p:notesMasterIdLst>
    <p:notesMasterId r:id="rId55"/>
  </p:notesMasterIdLst>
  <p:sldIdLst>
    <p:sldId id="256" r:id="rId2"/>
    <p:sldId id="273" r:id="rId3"/>
    <p:sldId id="317" r:id="rId4"/>
    <p:sldId id="259" r:id="rId5"/>
    <p:sldId id="260" r:id="rId6"/>
    <p:sldId id="262" r:id="rId7"/>
    <p:sldId id="284" r:id="rId8"/>
    <p:sldId id="275" r:id="rId9"/>
    <p:sldId id="276" r:id="rId10"/>
    <p:sldId id="285" r:id="rId11"/>
    <p:sldId id="286" r:id="rId12"/>
    <p:sldId id="287" r:id="rId13"/>
    <p:sldId id="277" r:id="rId14"/>
    <p:sldId id="288" r:id="rId15"/>
    <p:sldId id="295" r:id="rId16"/>
    <p:sldId id="296" r:id="rId17"/>
    <p:sldId id="297" r:id="rId18"/>
    <p:sldId id="298" r:id="rId19"/>
    <p:sldId id="299" r:id="rId20"/>
    <p:sldId id="278" r:id="rId21"/>
    <p:sldId id="289" r:id="rId22"/>
    <p:sldId id="300" r:id="rId23"/>
    <p:sldId id="279" r:id="rId24"/>
    <p:sldId id="290" r:id="rId25"/>
    <p:sldId id="301" r:id="rId26"/>
    <p:sldId id="302" r:id="rId27"/>
    <p:sldId id="280" r:id="rId28"/>
    <p:sldId id="291" r:id="rId29"/>
    <p:sldId id="303" r:id="rId30"/>
    <p:sldId id="304" r:id="rId31"/>
    <p:sldId id="281" r:id="rId32"/>
    <p:sldId id="292" r:id="rId33"/>
    <p:sldId id="305" r:id="rId34"/>
    <p:sldId id="306" r:id="rId35"/>
    <p:sldId id="307" r:id="rId36"/>
    <p:sldId id="282" r:id="rId37"/>
    <p:sldId id="293" r:id="rId38"/>
    <p:sldId id="308" r:id="rId39"/>
    <p:sldId id="309" r:id="rId40"/>
    <p:sldId id="310" r:id="rId41"/>
    <p:sldId id="283" r:id="rId42"/>
    <p:sldId id="294" r:id="rId43"/>
    <p:sldId id="311" r:id="rId44"/>
    <p:sldId id="312" r:id="rId45"/>
    <p:sldId id="313" r:id="rId46"/>
    <p:sldId id="318" r:id="rId47"/>
    <p:sldId id="263" r:id="rId48"/>
    <p:sldId id="265" r:id="rId49"/>
    <p:sldId id="274" r:id="rId50"/>
    <p:sldId id="315" r:id="rId51"/>
    <p:sldId id="314" r:id="rId52"/>
    <p:sldId id="316" r:id="rId53"/>
    <p:sldId id="272"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211" autoAdjust="0"/>
  </p:normalViewPr>
  <p:slideViewPr>
    <p:cSldViewPr>
      <p:cViewPr varScale="1">
        <p:scale>
          <a:sx n="54" d="100"/>
          <a:sy n="54" d="100"/>
        </p:scale>
        <p:origin x="-17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28856B7-43A9-4D3B-8F0B-7E62DDC9F04D}" type="datetimeFigureOut">
              <a:rPr lang="en-US"/>
              <a:pPr>
                <a:defRPr/>
              </a:pPr>
              <a:t>11/28/2011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3D4CFC1-1E1D-4EF4-985F-B50D687BCCA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C7250C-8D64-42D5-AA2F-A088F2C48492}"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3200" b="1" baseline="-25000" dirty="0" smtClean="0"/>
              <a:t>The color differentiation can help some students better “see” that each color represents a different video game.</a:t>
            </a:r>
            <a:endParaRPr lang="en-US" sz="3200"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b="1" baseline="-25000" dirty="0" smtClean="0"/>
              <a:t>Students who have learning problems may not always understand what abstract math numbers and symbols mean conceptually </a:t>
            </a:r>
            <a:endParaRPr lang="en-US" sz="2400"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000" b="1" baseline="-25000" dirty="0" smtClean="0"/>
              <a:t>Brief, but frequent reviews at natural breaks within instruction helps students connect key learning elements. </a:t>
            </a:r>
            <a:endParaRPr lang="en-US" sz="2000"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3</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teacher teaches</a:t>
            </a:r>
            <a:r>
              <a:rPr lang="en-US" sz="1200" b="1" dirty="0" smtClean="0"/>
              <a:t> </a:t>
            </a:r>
            <a:r>
              <a:rPr lang="en-US" sz="1200" b="1" baseline="-25000" dirty="0" smtClean="0"/>
              <a:t>the purpose of data collection.</a:t>
            </a:r>
            <a:endParaRPr lang="en-US" sz="1200" b="1" dirty="0" smtClean="0"/>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baseline="-25000" dirty="0" smtClean="0"/>
              <a:t>“Wait time” simply means waiting several seconds between the question and asking for a response.  As you have learned previously, students who have difficulty processing auditory or visual information efficiently, often need such “wait time” to fully process the question and relate it to their prior knowledge.</a:t>
            </a:r>
          </a:p>
          <a:p>
            <a:endParaRPr lang="en-US" dirty="0" smtClean="0"/>
          </a:p>
          <a:p>
            <a:endParaRPr lang="en-US" b="1"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One example may be standing in front of the student and subtly tugging on your ear.  This can cue the student that he or she will be asked to respond to the next question.  Combining this with the use of “wait time” can be a great way to involve this student in an effective but non-threatening or anxiety provoking way.</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4</a:t>
            </a:r>
          </a:p>
          <a:p>
            <a:r>
              <a:rPr lang="en-US" sz="1200" kern="1200" baseline="-25000" dirty="0" smtClean="0">
                <a:solidFill>
                  <a:schemeClr val="tx1"/>
                </a:solidFill>
                <a:latin typeface="+mn-lt"/>
                <a:ea typeface="+mn-ea"/>
                <a:cs typeface="+mn-cs"/>
              </a:rPr>
              <a:t>teacher describing and modeling how to draw the graph on which they will plot their data</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25000" dirty="0" smtClean="0"/>
              <a:t>Visually showing them how the graph-paper should be spatially oriented is also very helpful.  By doing this, she also provides students a kinesthetic cue as well.  Referring to the “fat” side or “long” side also provides her students an auditory cue for spatially orienting their paper.  Many students who have math learning problems have great difficulty with such spatial tasks, and multi-sensory cueing can be very helpful to them.</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25000" dirty="0" smtClean="0"/>
              <a:t>As has been mentioned before, passive learners typically do not actively make such connections.</a:t>
            </a:r>
            <a:r>
              <a:rPr lang="en-US" sz="1200" dirty="0" smtClean="0"/>
              <a:t> </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Although the teacher modeled the skill well, some students who have learning problems may need additional modeling or corrective feedback.  Monitoring as she does, provides the teacher the opportunity to provide additional modeling in an effective, non-threatening and efficient way.</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5</a:t>
            </a:r>
          </a:p>
          <a:p>
            <a:r>
              <a:rPr lang="en-US" sz="1200" kern="1200" baseline="-25000" dirty="0" smtClean="0">
                <a:solidFill>
                  <a:schemeClr val="tx1"/>
                </a:solidFill>
                <a:latin typeface="+mn-lt"/>
                <a:ea typeface="+mn-ea"/>
                <a:cs typeface="+mn-cs"/>
              </a:rPr>
              <a:t>teacher describing and modeling how to label the graph they have just drawn. </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Talk about first 2 today</a:t>
            </a:r>
          </a:p>
          <a:p>
            <a:pPr eaLnBrk="1" hangingPunct="1">
              <a:spcBef>
                <a:spcPct val="0"/>
              </a:spcBef>
            </a:pPr>
            <a:r>
              <a:rPr lang="en-US" dirty="0" smtClean="0"/>
              <a:t>Talk about next 2 next week.</a:t>
            </a:r>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FA0FA6-8AC3-4762-B9CA-CF4419B2B5E6}"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25000" dirty="0" smtClean="0"/>
              <a:t>When providing positive reinforcement it is reinforcement it is important that we specifically say what behavior it is that we are reinforcing.  This helps students know precisely what it is they did well. </a:t>
            </a:r>
            <a:endParaRPr lang="en-US"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6</a:t>
            </a:r>
          </a:p>
          <a:p>
            <a:r>
              <a:rPr lang="en-US" sz="1200" kern="1200" baseline="-25000" dirty="0" smtClean="0">
                <a:solidFill>
                  <a:schemeClr val="tx1"/>
                </a:solidFill>
                <a:latin typeface="+mn-lt"/>
                <a:ea typeface="+mn-ea"/>
                <a:cs typeface="+mn-cs"/>
              </a:rPr>
              <a:t>teacher describe and model how to plot the data the class has collected</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25000" dirty="0" smtClean="0"/>
              <a:t>She uses both a verbal cue (“Guys, I need you right her for a second…”) and a non-verbal cue (holding her arm straight out with her hand in a “stop” position). </a:t>
            </a:r>
          </a:p>
          <a:p>
            <a:endParaRPr lang="en-US" sz="1200" b="1" baseline="-25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The use of verbal and non-verbal cueing provides two different modes for which students can </a:t>
            </a:r>
            <a:r>
              <a:rPr lang="en-US" sz="1200" b="1" i="1" baseline="-25000" dirty="0" smtClean="0"/>
              <a:t>input </a:t>
            </a:r>
            <a:r>
              <a:rPr lang="en-US" sz="1200" b="1" baseline="-25000" dirty="0" smtClean="0"/>
              <a:t>the teacher’s directions.</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Again, explicit teacher modeling is essential for students who have learning problems.  Notice, also, how the teacher engages student thinking of how they could best abbreviate the titles.</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25000" dirty="0" smtClean="0"/>
              <a:t>It might be natural to expect students to realize how many different colors they will need, but students who have learning problems may not make this particular connection. </a:t>
            </a:r>
            <a:endParaRPr lang="en-US"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7</a:t>
            </a:r>
          </a:p>
          <a:p>
            <a:r>
              <a:rPr lang="en-US" sz="1200" kern="1200" baseline="-25000" dirty="0" smtClean="0">
                <a:solidFill>
                  <a:schemeClr val="tx1"/>
                </a:solidFill>
                <a:latin typeface="+mn-lt"/>
                <a:ea typeface="+mn-ea"/>
                <a:cs typeface="+mn-cs"/>
              </a:rPr>
              <a:t> students plotting their bar graphs while the teacher circulates the room and monitors their work.</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baseline="-25000" dirty="0" smtClean="0"/>
              <a:t>Research demonstrates that teacher proximity has a positive affect on potential misbehavior.</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25000" dirty="0" smtClean="0"/>
              <a:t>Students who have learning problems often do not attempt learning tasks because they are afraid they will make mistakes.  This is particularly true for students who have writing problems where skills involving drawing and writing numbers can be very difficult for them. </a:t>
            </a:r>
          </a:p>
          <a:p>
            <a:endParaRPr lang="en-US" sz="1200" baseline="-25000" dirty="0" smtClean="0"/>
          </a:p>
          <a:p>
            <a:r>
              <a:rPr lang="en-US" sz="1200" baseline="-25000" dirty="0" smtClean="0"/>
              <a:t>This does not mean that teachers should not expect students to perform accurately.  </a:t>
            </a:r>
          </a:p>
          <a:p>
            <a:endParaRPr lang="en-US" sz="1200" baseline="-25000" dirty="0" smtClean="0"/>
          </a:p>
          <a:p>
            <a:r>
              <a:rPr lang="en-US" sz="1200" baseline="-25000" dirty="0" smtClean="0"/>
              <a:t>On the contrary, we can have high expectations for our students who have learning problems while still understanding that certain tasks may be more difficult for them given their particular learning characteristics.  </a:t>
            </a:r>
          </a:p>
          <a:p>
            <a:endParaRPr lang="en-US" sz="1200" baseline="-25000" dirty="0" smtClean="0"/>
          </a:p>
          <a:p>
            <a:r>
              <a:rPr lang="en-US" sz="1200" baseline="-25000" dirty="0" smtClean="0"/>
              <a:t>Providing additional modeling of the skill and then providing them opportunities to correct their errors in a positive and reinforcing way will lead to learning.</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39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8</a:t>
            </a:r>
          </a:p>
          <a:p>
            <a:r>
              <a:rPr lang="en-US" sz="1200" kern="1200" baseline="-25000" dirty="0" smtClean="0">
                <a:solidFill>
                  <a:schemeClr val="tx1"/>
                </a:solidFill>
                <a:latin typeface="+mn-lt"/>
                <a:ea typeface="+mn-ea"/>
                <a:cs typeface="+mn-cs"/>
              </a:rPr>
              <a:t>teacher reviewing the learning activity and providing closure. </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5D2E99-8BFE-4E7F-8A79-8D980DB401AD}"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25000" dirty="0" smtClean="0"/>
              <a:t>Highlighting the key words helps reinforce to students a skill they have already learned but that they may need help with in order to retrieve it from memory since the skill is being used in a different context.  </a:t>
            </a:r>
          </a:p>
          <a:p>
            <a:endParaRPr lang="en-US" sz="1200" baseline="-25000" dirty="0" smtClean="0"/>
          </a:p>
          <a:p>
            <a:r>
              <a:rPr lang="en-US" sz="1200" baseline="-25000" dirty="0" smtClean="0"/>
              <a:t>This is one way to build generalization of discrete skills for students who have learning problems.  Rather than expecting them to “automatically” transfer or generalize acquired skills, these students often need the skill explicitly modeled in the new context. </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43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25000" dirty="0" smtClean="0"/>
              <a:t>Because the data comes from something that has meaning for them, the students come up with a lot of ideas as to why the data appear as they do.</a:t>
            </a:r>
            <a:endParaRPr lang="en-US" b="1"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44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205008-4FFF-405B-8A13-BF29B67DAF76}" type="slidenum">
              <a:rPr lang="en-US" smtClean="0"/>
              <a:pPr fontAlgn="base">
                <a:spcBef>
                  <a:spcPct val="0"/>
                </a:spcBef>
                <a:spcAft>
                  <a:spcPct val="0"/>
                </a:spcAft>
                <a:defRPr/>
              </a:pPr>
              <a:t>47</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(15 minutes) First-graders develop an understanding of the numeration system by relating counting, grouping, and place-value concepts. Activities include measuring with </a:t>
            </a:r>
            <a:r>
              <a:rPr lang="en-US" dirty="0" err="1" smtClean="0"/>
              <a:t>Unifix</a:t>
            </a:r>
            <a:r>
              <a:rPr lang="en-US" dirty="0" smtClean="0"/>
              <a:t> cubes and using base-ten blocks. NCTM standards: number sense and numeration, measurement, connections.</a:t>
            </a:r>
          </a:p>
          <a:p>
            <a:pPr eaLnBrk="1" hangingPunct="1"/>
            <a:endParaRPr lang="en-US" dirty="0" smtClean="0"/>
          </a:p>
          <a:p>
            <a:pPr eaLnBrk="1" hangingPunct="1"/>
            <a:r>
              <a:rPr lang="en-US" dirty="0" smtClean="0"/>
              <a:t>(17 minutes) Third-graders use problem-solving approaches--such as role playing or drawing pictures—to investigate and understand division. They make connections to everyday life and use calculators as they determine unit costs for two different boxes of cereal. NCTM Standards: concepts of whole number operation, fractions and decimals, problem solving, communication. </a:t>
            </a:r>
          </a:p>
        </p:txBody>
      </p:sp>
      <p:sp>
        <p:nvSpPr>
          <p:cNvPr id="4" name="Slide Number Placeholder 3"/>
          <p:cNvSpPr>
            <a:spLocks noGrp="1"/>
          </p:cNvSpPr>
          <p:nvPr>
            <p:ph type="sldNum" sz="quarter" idx="5"/>
          </p:nvPr>
        </p:nvSpPr>
        <p:spPr/>
        <p:txBody>
          <a:bodyPr/>
          <a:lstStyle/>
          <a:p>
            <a:pPr>
              <a:defRPr/>
            </a:pPr>
            <a:fld id="{F334533F-57AA-49E7-A035-4E142A1AAC53}" type="slidenum">
              <a:rPr lang="en-US" smtClean="0"/>
              <a:pPr>
                <a:defRPr/>
              </a:pPr>
              <a:t>48</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09DCD33-769B-4841-A769-81256DD04D54}" type="slidenum">
              <a:rPr lang="en-US" smtClean="0"/>
              <a:pPr>
                <a:defRPr/>
              </a:pPr>
              <a:t>53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Components</a:t>
            </a:r>
            <a:r>
              <a:rPr lang="en-US" baseline="0" dirty="0" smtClean="0"/>
              <a:t> of authentic context.</a:t>
            </a:r>
            <a:endParaRPr lang="en-US" dirty="0" smtClean="0"/>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CEA783-4D0B-4AD8-9F76-FA525FC1DFED}"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1</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video games were on the board?</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3220" baseline="-25000" dirty="0" smtClean="0"/>
              <a:t>Students who are passive learners do not typically make such connections.  Making such connections is a vital skill for extending understanding of math  concepts/skills.</a:t>
            </a:r>
            <a:endParaRPr lang="en-US" sz="3220" dirty="0" smtClean="0"/>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6600" baseline="-25000" dirty="0" smtClean="0"/>
              <a:t>Providing as much multi-sensory cueing as possible assists student learning, particular for those students who have a deficit in processing information via a particular sensory mode (e.g. auditory processing deficit).</a:t>
            </a:r>
          </a:p>
          <a:p>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Clip 2</a:t>
            </a:r>
            <a:endParaRPr lang="en-US" dirty="0"/>
          </a:p>
        </p:txBody>
      </p:sp>
      <p:sp>
        <p:nvSpPr>
          <p:cNvPr id="4" name="Slide Number Placeholder 3"/>
          <p:cNvSpPr>
            <a:spLocks noGrp="1"/>
          </p:cNvSpPr>
          <p:nvPr>
            <p:ph type="sldNum" sz="quarter" idx="10"/>
          </p:nvPr>
        </p:nvSpPr>
        <p:spPr/>
        <p:txBody>
          <a:bodyPr/>
          <a:lstStyle/>
          <a:p>
            <a:pPr>
              <a:defRPr/>
            </a:pPr>
            <a:fld id="{13D4CFC1-1E1D-4EF4-985F-B50D687BCCA7}"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BA3544BF-BA9E-4418-96F7-B8B42B3B71F4}" type="datetimeFigureOut">
              <a:rPr lang="en-US" smtClean="0"/>
              <a:pPr>
                <a:defRPr/>
              </a:pPr>
              <a:t>11/28/2011</a:t>
            </a:fld>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pPr>
              <a:defRPr/>
            </a:pPr>
            <a:fld id="{DAAB9B0C-1860-4DC4-A3D6-DD7911A97CF9}"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16663BD8-D97F-46C4-81E4-B351F4FA13A5}" type="datetimeFigureOut">
              <a:rPr lang="en-US" smtClean="0"/>
              <a:pPr>
                <a:defRPr/>
              </a:pPr>
              <a:t>11/28/2011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6D45DA7-3B5E-4220-AC79-DD0BE9843364}"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6863BD6A-E449-4655-A270-6C411FDCB2A3}" type="datetimeFigureOut">
              <a:rPr lang="en-US" smtClean="0"/>
              <a:pPr>
                <a:defRPr/>
              </a:pPr>
              <a:t>11/28/2011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9B43FD8-BE36-4967-924E-C4CE56A114C1}"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3C87CE46-58B0-42E1-95CA-0278F749AA81}" type="datetimeFigureOut">
              <a:rPr lang="en-US" smtClean="0"/>
              <a:pPr>
                <a:defRPr/>
              </a:pPr>
              <a:t>11/28/2011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271C6A5-7DD8-4950-B558-89DF5EBE47FB}"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AAC07969-4975-4204-B486-4FC1CBECF8B6}" type="datetimeFigureOut">
              <a:rPr lang="en-US" smtClean="0"/>
              <a:pPr>
                <a:defRPr/>
              </a:pPr>
              <a:t>11/28/2011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DBEAB01-B48A-471D-9B77-A538D8FC0A72}"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A9C3153A-6BE9-40ED-807A-1B1321F2D909}" type="datetimeFigureOut">
              <a:rPr lang="en-US" smtClean="0"/>
              <a:pPr>
                <a:defRPr/>
              </a:pPr>
              <a:t>11/28/2011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C8F6E50-469E-4C83-A2F4-1DEB22982AC7}"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A5BC221D-079F-4C62-B090-F2EC0CDC57C0}" type="datetimeFigureOut">
              <a:rPr lang="en-US" smtClean="0"/>
              <a:pPr>
                <a:defRPr/>
              </a:pPr>
              <a:t>11/28/2011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2389E40-F5A1-40A5-95A4-30833044866B}"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a:defRPr/>
            </a:pPr>
            <a:fld id="{20831CE0-47A1-4775-8F7A-11068B3EB2C6}" type="datetimeFigureOut">
              <a:rPr lang="en-US" smtClean="0"/>
              <a:pPr>
                <a:defRPr/>
              </a:pPr>
              <a:t>11/28/2011</a:t>
            </a:fld>
            <a:endParaRPr lang="en-US"/>
          </a:p>
        </p:txBody>
      </p:sp>
      <p:sp>
        <p:nvSpPr>
          <p:cNvPr id="8" name="Slide Number Placeholder 7"/>
          <p:cNvSpPr>
            <a:spLocks noGrp="1"/>
          </p:cNvSpPr>
          <p:nvPr>
            <p:ph type="sldNum" sz="quarter" idx="11"/>
          </p:nvPr>
        </p:nvSpPr>
        <p:spPr/>
        <p:txBody>
          <a:bodyPr/>
          <a:lstStyle/>
          <a:p>
            <a:pPr>
              <a:defRPr/>
            </a:pPr>
            <a:fld id="{30F09C65-E802-4BE4-8BCC-A9858D61E4EA}" type="slidenum">
              <a:rPr lang="en-US" smtClean="0"/>
              <a:pPr>
                <a:defRPr/>
              </a:pPr>
              <a:t>‹#›</a:t>
            </a:fld>
            <a:endParaRPr lang="en-US"/>
          </a:p>
        </p:txBody>
      </p:sp>
      <p:sp>
        <p:nvSpPr>
          <p:cNvPr id="9" name="Footer Placeholder 8"/>
          <p:cNvSpPr>
            <a:spLocks noGrp="1"/>
          </p:cNvSpPr>
          <p:nvPr>
            <p:ph type="ftr" sz="quarter" idx="12"/>
          </p:nvPr>
        </p:nvSpPr>
        <p:spPr/>
        <p:txBody>
          <a:body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A12BBB0-09A5-436A-9960-BF1280FB8858}" type="datetimeFigureOut">
              <a:rPr lang="en-US" smtClean="0"/>
              <a:pPr>
                <a:defRPr/>
              </a:pPr>
              <a:t>11/28/2011</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CFBBDF0-B9AB-48D4-A13F-D9903864A147}"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197A91A0-9B90-45BF-A3E5-0E62841C2A98}" type="datetimeFigureOut">
              <a:rPr lang="en-US" smtClean="0"/>
              <a:pPr>
                <a:defRPr/>
              </a:pPr>
              <a:t>11/28/2011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156448" y="6422064"/>
            <a:ext cx="762000" cy="365125"/>
          </a:xfrm>
        </p:spPr>
        <p:txBody>
          <a:bodyPr/>
          <a:lstStyle/>
          <a:p>
            <a:pPr>
              <a:defRPr/>
            </a:pPr>
            <a:fld id="{7ACFF82B-16EE-410B-A8BD-7183F7700A5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pPr>
              <a:defRPr/>
            </a:pPr>
            <a:fld id="{1ED897E1-A5C0-40A7-A227-30B7EAC29D07}" type="datetimeFigureOut">
              <a:rPr lang="en-US" smtClean="0"/>
              <a:pPr>
                <a:defRPr/>
              </a:pPr>
              <a:t>11/28/2011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2EE338D-FC56-495C-974D-79AC4A035C23}"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a:defRPr/>
            </a:pPr>
            <a:fld id="{A6D2D526-B75C-47EA-8B02-2F4F30BE2E5C}" type="datetimeFigureOut">
              <a:rPr lang="en-US" smtClean="0"/>
              <a:pPr>
                <a:defRPr/>
              </a:pPr>
              <a:t>11/28/2011</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defRPr/>
            </a:pPr>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a:defRPr/>
            </a:pPr>
            <a:fld id="{1BD841A3-E6D8-40B5-B4FF-D91DEF5CBEB7}"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C:\Users\Ashley\Videos\ac_clip2_med.avi"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file:///C:\Users\Ashley\Videos\ac_clip3_med.avi"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file:///C:\Users\Ashley\Videos\ac_clip4_med.avi"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ideo" Target="file:///C:\Users\Ashley\Videos\ac_clip5_med.avi"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file:///C:\Users\Ashley\Videos\ac_clip6_med.avi" TargetMode="Externa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file:///C:\Users\Ashley\Videos\ac_clip7_med.avi" TargetMode="Externa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ideo" Target="file:///C:\Users\Ashley\Videos\ac_clip8_med.avi" TargetMode="Externa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learner.org/resources/series32.html?pop=yes&amp;pid=872"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file:///C:\Users\Ashley\Videos\ac_clip1_med.avi"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Teaching for Initial Understanding</a:t>
            </a:r>
            <a:endParaRPr lang="en-US" dirty="0"/>
          </a:p>
        </p:txBody>
      </p:sp>
      <p:sp>
        <p:nvSpPr>
          <p:cNvPr id="5123" name="Subtitle 2"/>
          <p:cNvSpPr>
            <a:spLocks noGrp="1"/>
          </p:cNvSpPr>
          <p:nvPr>
            <p:ph type="subTitle" idx="1"/>
          </p:nvPr>
        </p:nvSpPr>
        <p:spPr>
          <a:xfrm>
            <a:off x="4419600" y="2286000"/>
            <a:ext cx="2493498" cy="1011412"/>
          </a:xfrm>
        </p:spPr>
        <p:txBody>
          <a:bodyPr>
            <a:normAutofit lnSpcReduction="10000"/>
          </a:bodyPr>
          <a:lstStyle/>
          <a:p>
            <a:pPr marR="0" eaLnBrk="1" hangingPunct="1"/>
            <a:r>
              <a:rPr lang="en-US" dirty="0" smtClean="0"/>
              <a:t>CEP 802A</a:t>
            </a:r>
          </a:p>
          <a:p>
            <a:pPr marR="0" eaLnBrk="1" hangingPunct="1"/>
            <a:r>
              <a:rPr lang="en-US" dirty="0" smtClean="0"/>
              <a:t>Ashley Shahidullah</a:t>
            </a:r>
          </a:p>
          <a:p>
            <a:pPr marR="0" eaLnBrk="1" hangingPunct="1"/>
            <a:r>
              <a:rPr lang="en-US" dirty="0" smtClean="0"/>
              <a:t>September 23,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32037"/>
            <a:ext cx="7467600" cy="4525963"/>
          </a:xfrm>
        </p:spPr>
        <p:txBody>
          <a:bodyPr>
            <a:normAutofit/>
          </a:bodyPr>
          <a:lstStyle/>
          <a:p>
            <a:pPr marL="550926" lvl="0" indent="-514350">
              <a:buFont typeface="Arial" pitchFamily="34" charset="0"/>
              <a:buChar char="•"/>
            </a:pPr>
            <a:r>
              <a:rPr lang="en-US" sz="4400" baseline="-25000" dirty="0" smtClean="0"/>
              <a:t>The teacher uses meaningful ________ objects (real video game boxes) to represent what they will collect data on and then graph.   </a:t>
            </a:r>
          </a:p>
          <a:p>
            <a:pPr marL="550926" lvl="0" indent="-514350">
              <a:buFont typeface="Arial" pitchFamily="34" charset="0"/>
              <a:buChar char="•"/>
            </a:pPr>
            <a:r>
              <a:rPr lang="en-US" sz="4400" baseline="-25000" dirty="0" smtClean="0"/>
              <a:t>Providing such ________ references for students who have learning problems assists them in making a meaningful connection to an abstract math concept such as “data” or “statistics.”</a:t>
            </a:r>
            <a:endParaRPr lang="en-US" sz="4400" baseline="-25000"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686800" cy="4800600"/>
          </a:xfrm>
        </p:spPr>
        <p:txBody>
          <a:bodyPr>
            <a:noAutofit/>
          </a:bodyPr>
          <a:lstStyle/>
          <a:p>
            <a:pPr>
              <a:buFont typeface="Arial" pitchFamily="34" charset="0"/>
              <a:buChar char="•"/>
            </a:pPr>
            <a:r>
              <a:rPr lang="en-US" sz="4400" baseline="-25000" dirty="0" smtClean="0"/>
              <a:t>She activates students’ ________ _______ from another subject (science class). </a:t>
            </a:r>
          </a:p>
          <a:p>
            <a:pPr>
              <a:buNone/>
            </a:pPr>
            <a:r>
              <a:rPr lang="en-US" sz="4400" baseline="-25000" dirty="0" smtClean="0"/>
              <a:t> </a:t>
            </a:r>
          </a:p>
          <a:p>
            <a:pPr>
              <a:buFont typeface="Arial" pitchFamily="34" charset="0"/>
              <a:buChar char="•"/>
            </a:pPr>
            <a:r>
              <a:rPr lang="en-US" sz="4400" baseline="-25000" dirty="0" smtClean="0"/>
              <a:t>It is important that explicit connections be made between subject areas where common concepts and skills are learned.  </a:t>
            </a:r>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98637"/>
            <a:ext cx="7467600" cy="4525963"/>
          </a:xfrm>
        </p:spPr>
        <p:txBody>
          <a:bodyPr>
            <a:normAutofit/>
          </a:bodyPr>
          <a:lstStyle/>
          <a:p>
            <a:pPr lvl="0">
              <a:buFont typeface="Arial" pitchFamily="34" charset="0"/>
              <a:buChar char="•"/>
            </a:pPr>
            <a:r>
              <a:rPr lang="en-US" sz="4400" baseline="-25000" dirty="0" smtClean="0"/>
              <a:t>As the teacher refers to the concept of “data,” she not only says the word aloud, but also writes the word on the dry-erase board.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2_med.avi">
            <a:hlinkClick r:id="" action="ppaction://media"/>
          </p:cNvPr>
          <p:cNvPicPr>
            <a:picLocks noGrp="1" noRot="1" noChangeAspect="1"/>
          </p:cNvPicPr>
          <p:nvPr>
            <p:ph idx="1"/>
            <a:videoFile r:link="rId1"/>
          </p:nvPr>
        </p:nvPicPr>
        <p:blipFill>
          <a:blip r:embed="rId4" cstate="print"/>
          <a:stretch>
            <a:fillRect/>
          </a:stretch>
        </p:blipFill>
        <p:spPr>
          <a:xfrm>
            <a:off x="1447800" y="304800"/>
            <a:ext cx="6400800" cy="4800600"/>
          </a:xfrm>
          <a:prstGeom prst="rect">
            <a:avLst/>
          </a:prstGeom>
        </p:spPr>
      </p:pic>
      <p:sp>
        <p:nvSpPr>
          <p:cNvPr id="5" name="TextBox 4"/>
          <p:cNvSpPr txBox="1"/>
          <p:nvPr/>
        </p:nvSpPr>
        <p:spPr>
          <a:xfrm>
            <a:off x="1143000" y="5232737"/>
            <a:ext cx="6934200" cy="1015663"/>
          </a:xfrm>
          <a:prstGeom prst="rect">
            <a:avLst/>
          </a:prstGeom>
          <a:noFill/>
        </p:spPr>
        <p:txBody>
          <a:bodyPr wrap="square" rtlCol="0">
            <a:spAutoFit/>
          </a:bodyPr>
          <a:lstStyle/>
          <a:p>
            <a:pPr algn="ctr"/>
            <a:r>
              <a:rPr lang="en-US" sz="2000" b="1" dirty="0" smtClean="0"/>
              <a:t>Teacher engages student interest for statistics and graphing by having individuals come to the board to count # of students who play each game.</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03437"/>
            <a:ext cx="8686800" cy="4525963"/>
          </a:xfrm>
        </p:spPr>
        <p:txBody>
          <a:bodyPr>
            <a:normAutofit/>
          </a:bodyPr>
          <a:lstStyle/>
          <a:p>
            <a:pPr lvl="0">
              <a:buFont typeface="Arial" pitchFamily="34" charset="0"/>
              <a:buChar char="•"/>
            </a:pPr>
            <a:r>
              <a:rPr lang="en-US" sz="4400" baseline="-25000" dirty="0" smtClean="0"/>
              <a:t>The teacher ________codes each column that represents the different video game boxes. </a:t>
            </a:r>
          </a:p>
          <a:p>
            <a:pPr lvl="0">
              <a:buNone/>
            </a:pPr>
            <a:endParaRPr lang="en-US" sz="4400" baseline="-25000" dirty="0" smtClean="0"/>
          </a:p>
          <a:p>
            <a:pPr lvl="0">
              <a:buFont typeface="Arial" pitchFamily="34" charset="0"/>
              <a:buChar char="•"/>
            </a:pPr>
            <a:r>
              <a:rPr lang="en-US" sz="4400" baseline="-25000" dirty="0" smtClean="0"/>
              <a:t>Such _________coding can help some students who have learning problems, particularly those who may have auditory processing deficits or those who have visual/spatial orientation problems.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7467600" cy="4525963"/>
          </a:xfrm>
        </p:spPr>
        <p:txBody>
          <a:bodyPr>
            <a:normAutofit/>
          </a:bodyPr>
          <a:lstStyle/>
          <a:p>
            <a:pPr>
              <a:buFont typeface="Arial" pitchFamily="34" charset="0"/>
              <a:buChar char="•"/>
            </a:pPr>
            <a:r>
              <a:rPr lang="en-US" sz="4400" baseline="-25000" dirty="0" smtClean="0"/>
              <a:t>The teacher instructs students to represent each frequency count both by drawing __________and by writing the __________ for the frequency value. </a:t>
            </a:r>
          </a:p>
          <a:p>
            <a:pPr>
              <a:buFont typeface="Arial" pitchFamily="34" charset="0"/>
              <a:buChar char="•"/>
            </a:pPr>
            <a:endParaRPr lang="en-US" sz="4400" baseline="-25000" dirty="0" smtClean="0"/>
          </a:p>
          <a:p>
            <a:pPr>
              <a:buFont typeface="Arial" pitchFamily="34" charset="0"/>
              <a:buChar char="•"/>
            </a:pPr>
            <a:r>
              <a:rPr lang="en-US" sz="4400" baseline="-25000" dirty="0" smtClean="0"/>
              <a:t>Reinforces for students the meaning of the abstract number symbol.  </a:t>
            </a:r>
            <a:endParaRPr lang="en-US" sz="4400"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382000" cy="4525963"/>
          </a:xfrm>
        </p:spPr>
        <p:txBody>
          <a:bodyPr>
            <a:normAutofit/>
          </a:bodyPr>
          <a:lstStyle/>
          <a:p>
            <a:pPr lvl="0">
              <a:buFont typeface="Arial" pitchFamily="34" charset="0"/>
              <a:buChar char="•"/>
            </a:pPr>
            <a:r>
              <a:rPr lang="en-US" sz="4400" baseline="-25000" dirty="0" smtClean="0"/>
              <a:t>Subtly providing several students corrective feedback as they are at the board, but doing so in a very positive and non-embarrassing way. </a:t>
            </a:r>
          </a:p>
          <a:p>
            <a:pPr lvl="0">
              <a:buFont typeface="Arial" pitchFamily="34" charset="0"/>
              <a:buChar char="•"/>
            </a:pPr>
            <a:r>
              <a:rPr lang="en-US" sz="4400" baseline="-25000" dirty="0" smtClean="0"/>
              <a:t>Students who have learning difficulties often need such corrective feedback, and </a:t>
            </a:r>
            <a:r>
              <a:rPr lang="en-US" sz="4400" i="1" baseline="-25000" dirty="0" smtClean="0"/>
              <a:t>how</a:t>
            </a:r>
            <a:r>
              <a:rPr lang="en-US" sz="4400" baseline="-25000" dirty="0" smtClean="0"/>
              <a:t> a teacher provides this feedback can make all the difference in how the student receives it and whether they benefit from it.</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51037"/>
            <a:ext cx="8229600" cy="4525963"/>
          </a:xfrm>
        </p:spPr>
        <p:txBody>
          <a:bodyPr>
            <a:normAutofit/>
          </a:bodyPr>
          <a:lstStyle/>
          <a:p>
            <a:pPr lvl="0">
              <a:buFont typeface="Arial" pitchFamily="34" charset="0"/>
              <a:buChar char="•"/>
            </a:pPr>
            <a:r>
              <a:rPr lang="en-US" sz="4400" baseline="-25000" dirty="0" smtClean="0"/>
              <a:t>The teacher cues students __________, _________ and kinesthetically by pointing to the tallies as the class counts them aloud and by circling and saying the number value of the tallies.  </a:t>
            </a:r>
          </a:p>
          <a:p>
            <a:pPr lvl="0">
              <a:buFont typeface="Arial" pitchFamily="34" charset="0"/>
              <a:buChar char="•"/>
            </a:pPr>
            <a:r>
              <a:rPr lang="en-US" sz="4400" baseline="-25000" dirty="0" smtClean="0"/>
              <a:t>She also reviews the totals for each category after all counts have been completed.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05000"/>
            <a:ext cx="8077200" cy="4525963"/>
          </a:xfrm>
        </p:spPr>
        <p:txBody>
          <a:bodyPr/>
          <a:lstStyle/>
          <a:p>
            <a:pPr lvl="0">
              <a:buFont typeface="Arial" pitchFamily="34" charset="0"/>
              <a:buChar char="•"/>
            </a:pPr>
            <a:r>
              <a:rPr lang="en-US" sz="4400" baseline="-25000" dirty="0" smtClean="0"/>
              <a:t>She engages the students in the learning activity by keeping them involved throughout the activity.  </a:t>
            </a:r>
          </a:p>
          <a:p>
            <a:pPr lvl="0">
              <a:buNone/>
            </a:pPr>
            <a:endParaRPr lang="en-US" sz="4400" baseline="-25000" dirty="0" smtClean="0"/>
          </a:p>
          <a:p>
            <a:pPr lvl="0">
              <a:buFont typeface="Arial" pitchFamily="34" charset="0"/>
              <a:buChar char="•"/>
            </a:pPr>
            <a:r>
              <a:rPr lang="en-US" sz="4400" baseline="-25000" dirty="0" smtClean="0"/>
              <a:t>Keeping passive learners actively engaged in the learning process is vital to their learning success!</a:t>
            </a:r>
          </a:p>
          <a:p>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7467600" cy="4525963"/>
          </a:xfrm>
        </p:spPr>
        <p:txBody>
          <a:bodyPr/>
          <a:lstStyle/>
          <a:p>
            <a:pPr lvl="0">
              <a:buFont typeface="Arial" pitchFamily="34" charset="0"/>
              <a:buChar char="•"/>
            </a:pPr>
            <a:r>
              <a:rPr lang="en-US" sz="4400" baseline="-25000" dirty="0" smtClean="0"/>
              <a:t>Question prompts to guide her students’ thinking regarding how to represent a category for students who do not own or use any of the video games displayed.</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7848600" cy="4525963"/>
          </a:xfrm>
        </p:spPr>
        <p:txBody>
          <a:bodyPr>
            <a:normAutofit fontScale="85000" lnSpcReduction="20000"/>
          </a:bodyPr>
          <a:lstStyle/>
          <a:p>
            <a:pPr>
              <a:buNone/>
            </a:pPr>
            <a:r>
              <a:rPr lang="en-US" sz="5200" dirty="0" smtClean="0"/>
              <a:t>Observations</a:t>
            </a:r>
          </a:p>
          <a:p>
            <a:pPr>
              <a:buFont typeface="Wingdings" pitchFamily="2" charset="2"/>
              <a:buChar char="v"/>
            </a:pPr>
            <a:endParaRPr lang="en-US" dirty="0" smtClean="0"/>
          </a:p>
          <a:p>
            <a:pPr>
              <a:buFont typeface="Wingdings" pitchFamily="2" charset="2"/>
              <a:buChar char="v"/>
            </a:pPr>
            <a:r>
              <a:rPr lang="en-US" dirty="0" smtClean="0"/>
              <a:t>How have they been going?</a:t>
            </a:r>
          </a:p>
          <a:p>
            <a:pPr lvl="1">
              <a:buFont typeface="Wingdings" pitchFamily="2" charset="2"/>
              <a:buChar char="v"/>
            </a:pPr>
            <a:r>
              <a:rPr lang="en-US" dirty="0" smtClean="0"/>
              <a:t>Difficult/ easy</a:t>
            </a:r>
          </a:p>
          <a:p>
            <a:pPr lvl="1">
              <a:buFont typeface="Wingdings" pitchFamily="2" charset="2"/>
              <a:buChar char="v"/>
            </a:pPr>
            <a:r>
              <a:rPr lang="en-US" dirty="0" smtClean="0"/>
              <a:t>Just case study student?</a:t>
            </a:r>
          </a:p>
          <a:p>
            <a:pPr lvl="1">
              <a:buFont typeface="Wingdings" pitchFamily="2" charset="2"/>
              <a:buChar char="v"/>
            </a:pPr>
            <a:endParaRPr lang="en-US" dirty="0" smtClean="0"/>
          </a:p>
          <a:p>
            <a:pPr>
              <a:buFont typeface="Wingdings" pitchFamily="2" charset="2"/>
              <a:buChar char="v"/>
            </a:pPr>
            <a:r>
              <a:rPr lang="en-US" dirty="0" smtClean="0"/>
              <a:t>Interesting findings?</a:t>
            </a:r>
          </a:p>
          <a:p>
            <a:pPr>
              <a:buFont typeface="Wingdings" pitchFamily="2" charset="2"/>
              <a:buChar char="v"/>
            </a:pPr>
            <a:endParaRPr lang="en-US" dirty="0" smtClean="0"/>
          </a:p>
          <a:p>
            <a:pPr>
              <a:buFont typeface="Wingdings" pitchFamily="2" charset="2"/>
              <a:buChar char="v"/>
            </a:pPr>
            <a:endParaRPr lang="en-US" dirty="0" smtClean="0"/>
          </a:p>
          <a:p>
            <a:pPr>
              <a:buNone/>
            </a:pPr>
            <a:r>
              <a:rPr lang="en-US" dirty="0" smtClean="0"/>
              <a:t>Have 1 person from your group bring observation folders to front</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3_med.avi">
            <a:hlinkClick r:id="" action="ppaction://media"/>
          </p:cNvPr>
          <p:cNvPicPr>
            <a:picLocks noGrp="1" noRot="1" noChangeAspect="1"/>
          </p:cNvPicPr>
          <p:nvPr>
            <p:ph idx="1"/>
            <a:videoFile r:link="rId1"/>
          </p:nvPr>
        </p:nvPicPr>
        <p:blipFill>
          <a:blip r:embed="rId4" cstate="print"/>
          <a:stretch>
            <a:fillRect/>
          </a:stretch>
        </p:blipFill>
        <p:spPr>
          <a:xfrm>
            <a:off x="1219200" y="304800"/>
            <a:ext cx="6705600" cy="5029200"/>
          </a:xfrm>
          <a:prstGeom prst="rect">
            <a:avLst/>
          </a:prstGeom>
        </p:spPr>
      </p:pic>
      <p:sp>
        <p:nvSpPr>
          <p:cNvPr id="6" name="TextBox 5"/>
          <p:cNvSpPr txBox="1"/>
          <p:nvPr/>
        </p:nvSpPr>
        <p:spPr>
          <a:xfrm>
            <a:off x="1143000" y="5562600"/>
            <a:ext cx="6934200" cy="400110"/>
          </a:xfrm>
          <a:prstGeom prst="rect">
            <a:avLst/>
          </a:prstGeom>
          <a:noFill/>
        </p:spPr>
        <p:txBody>
          <a:bodyPr wrap="square" rtlCol="0">
            <a:spAutoFit/>
          </a:bodyPr>
          <a:lstStyle/>
          <a:p>
            <a:pPr algn="ctr"/>
            <a:r>
              <a:rPr lang="en-US" sz="2000" b="1" dirty="0" smtClean="0"/>
              <a:t>Teacher teaches the purpose of data collection.</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752600"/>
            <a:ext cx="8686800" cy="4800600"/>
          </a:xfrm>
        </p:spPr>
        <p:txBody>
          <a:bodyPr>
            <a:normAutofit fontScale="32500" lnSpcReduction="20000"/>
          </a:bodyPr>
          <a:lstStyle/>
          <a:p>
            <a:pPr lvl="0">
              <a:buFont typeface="Arial" pitchFamily="34" charset="0"/>
              <a:buChar char="•"/>
            </a:pPr>
            <a:r>
              <a:rPr lang="en-US" sz="11100" baseline="-25000" dirty="0" smtClean="0"/>
              <a:t>Ask</a:t>
            </a:r>
            <a:r>
              <a:rPr lang="en-US" sz="11100" dirty="0" smtClean="0"/>
              <a:t> </a:t>
            </a:r>
            <a:r>
              <a:rPr lang="en-US" sz="11100" baseline="-25000" dirty="0" smtClean="0"/>
              <a:t>key questions that activate student thinking regarding the connection between data collection and graphing data.  </a:t>
            </a:r>
          </a:p>
          <a:p>
            <a:pPr lvl="0">
              <a:buFont typeface="Arial" pitchFamily="34" charset="0"/>
              <a:buChar char="•"/>
            </a:pPr>
            <a:endParaRPr lang="en-US" sz="11100" baseline="-25000" dirty="0" smtClean="0"/>
          </a:p>
          <a:p>
            <a:pPr lvl="0">
              <a:buFont typeface="Arial" pitchFamily="34" charset="0"/>
              <a:buChar char="•"/>
            </a:pPr>
            <a:r>
              <a:rPr lang="en-US" sz="11100" baseline="-25000" dirty="0" smtClean="0"/>
              <a:t>Prompting student thinking by asking questions can be an effective way to elicit active thinking with students who have learning difficulties.  </a:t>
            </a:r>
          </a:p>
          <a:p>
            <a:pPr lvl="0">
              <a:buFont typeface="Arial" pitchFamily="34" charset="0"/>
              <a:buChar char="•"/>
            </a:pPr>
            <a:endParaRPr lang="en-US" sz="11100" baseline="-25000" dirty="0" smtClean="0"/>
          </a:p>
          <a:p>
            <a:pPr lvl="0">
              <a:buFont typeface="Arial" pitchFamily="34" charset="0"/>
              <a:buChar char="•"/>
            </a:pPr>
            <a:r>
              <a:rPr lang="en-US" sz="11100" baseline="-25000" dirty="0" smtClean="0"/>
              <a:t>Teacher has to provide structure as she prompts her students’ thinking.  </a:t>
            </a:r>
          </a:p>
          <a:p>
            <a:pPr lvl="0">
              <a:buFont typeface="Arial" pitchFamily="34" charset="0"/>
              <a:buChar char="•"/>
            </a:pPr>
            <a:endParaRPr lang="en-US" sz="11100" baseline="-25000" dirty="0" smtClean="0"/>
          </a:p>
          <a:p>
            <a:pPr lvl="0">
              <a:buFont typeface="Arial" pitchFamily="34" charset="0"/>
              <a:buChar char="•"/>
            </a:pPr>
            <a:r>
              <a:rPr lang="en-US" sz="11100" baseline="-25000" dirty="0" smtClean="0"/>
              <a:t>Simply asking questions alone will not “get the job done!”  Questions should be specific in nature and should be asked in a way that allows students to relate the question to their prior knowledge.  </a:t>
            </a:r>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514600"/>
            <a:ext cx="8610600" cy="3733800"/>
          </a:xfrm>
        </p:spPr>
        <p:txBody>
          <a:bodyPr>
            <a:normAutofit/>
          </a:bodyPr>
          <a:lstStyle/>
          <a:p>
            <a:pPr lvl="0">
              <a:buFont typeface="Arial" pitchFamily="34" charset="0"/>
              <a:buChar char="•"/>
            </a:pPr>
            <a:r>
              <a:rPr lang="en-US" sz="4300" baseline="-25000" dirty="0" smtClean="0"/>
              <a:t>Wait time” is an important technique.</a:t>
            </a:r>
          </a:p>
          <a:p>
            <a:pPr lvl="0">
              <a:buFont typeface="Arial" pitchFamily="34" charset="0"/>
              <a:buChar char="•"/>
            </a:pPr>
            <a:endParaRPr lang="en-US" sz="4300" baseline="-25000" dirty="0" smtClean="0"/>
          </a:p>
          <a:p>
            <a:pPr lvl="0">
              <a:buFont typeface="Arial" pitchFamily="34" charset="0"/>
              <a:buChar char="•"/>
            </a:pPr>
            <a:r>
              <a:rPr lang="en-US" sz="4300" baseline="-25000" dirty="0" smtClean="0"/>
              <a:t> For students who have such processing problems, you and the student can agree on a subtle non-verbal cue that let’s them know you will be calling for their response.  </a:t>
            </a:r>
            <a:endParaRPr lang="en-US" sz="4300" dirty="0" smtClean="0"/>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4_med.avi">
            <a:hlinkClick r:id="" action="ppaction://media"/>
          </p:cNvPr>
          <p:cNvPicPr>
            <a:picLocks noGrp="1" noRot="1" noChangeAspect="1"/>
          </p:cNvPicPr>
          <p:nvPr>
            <p:ph idx="1"/>
            <a:videoFile r:link="rId1"/>
          </p:nvPr>
        </p:nvPicPr>
        <p:blipFill>
          <a:blip r:embed="rId4" cstate="print"/>
          <a:stretch>
            <a:fillRect/>
          </a:stretch>
        </p:blipFill>
        <p:spPr>
          <a:xfrm>
            <a:off x="1066800" y="381000"/>
            <a:ext cx="7162800" cy="5372100"/>
          </a:xfrm>
          <a:prstGeom prst="rect">
            <a:avLst/>
          </a:prstGeom>
        </p:spPr>
      </p:pic>
      <p:sp>
        <p:nvSpPr>
          <p:cNvPr id="5" name="TextBox 4"/>
          <p:cNvSpPr txBox="1"/>
          <p:nvPr/>
        </p:nvSpPr>
        <p:spPr>
          <a:xfrm>
            <a:off x="1143000" y="5845314"/>
            <a:ext cx="6934200" cy="707886"/>
          </a:xfrm>
          <a:prstGeom prst="rect">
            <a:avLst/>
          </a:prstGeom>
          <a:noFill/>
        </p:spPr>
        <p:txBody>
          <a:bodyPr wrap="square" rtlCol="0">
            <a:spAutoFit/>
          </a:bodyPr>
          <a:lstStyle/>
          <a:p>
            <a:pPr algn="ctr"/>
            <a:r>
              <a:rPr lang="en-US" sz="2000" b="1" dirty="0" smtClean="0"/>
              <a:t>Teacher describes and models how to draw the graph on which they will plot their data.</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305800" cy="5029200"/>
          </a:xfrm>
        </p:spPr>
        <p:txBody>
          <a:bodyPr>
            <a:normAutofit/>
          </a:bodyPr>
          <a:lstStyle/>
          <a:p>
            <a:pPr lvl="0">
              <a:buFont typeface="Arial" pitchFamily="34" charset="0"/>
              <a:buChar char="•"/>
            </a:pPr>
            <a:r>
              <a:rPr lang="en-US" sz="4400" baseline="-25000" dirty="0" smtClean="0"/>
              <a:t>Explicit directions, using both visual, auditory, and kinesthetic cueing.  </a:t>
            </a:r>
          </a:p>
          <a:p>
            <a:pPr lvl="0">
              <a:buFont typeface="Arial" pitchFamily="34" charset="0"/>
              <a:buChar char="•"/>
            </a:pPr>
            <a:r>
              <a:rPr lang="en-US" sz="4400" baseline="-25000" dirty="0" smtClean="0"/>
              <a:t>She models “how” to do the task but also “thinks aloud” as she does this.  </a:t>
            </a:r>
          </a:p>
          <a:p>
            <a:pPr lvl="0">
              <a:buFont typeface="Arial" pitchFamily="34" charset="0"/>
              <a:buChar char="•"/>
            </a:pPr>
            <a:r>
              <a:rPr lang="en-US" sz="4400" baseline="-25000" dirty="0" smtClean="0"/>
              <a:t>Placing an “X” at the point where the “x” and “y” axes should be drawn provides students an excellent cue so that they do not get frustrated by the many lines on the graph paper.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7400"/>
            <a:ext cx="8686800" cy="4525963"/>
          </a:xfrm>
        </p:spPr>
        <p:txBody>
          <a:bodyPr>
            <a:noAutofit/>
          </a:bodyPr>
          <a:lstStyle/>
          <a:p>
            <a:pPr lvl="0">
              <a:buFont typeface="Arial" pitchFamily="34" charset="0"/>
              <a:buChar char="•"/>
            </a:pPr>
            <a:r>
              <a:rPr lang="en-US" sz="4000" baseline="-25000" dirty="0" smtClean="0"/>
              <a:t>Links the concept of the “x” and “y” axes to a previous lesson on this concept.  </a:t>
            </a:r>
          </a:p>
          <a:p>
            <a:pPr lvl="0">
              <a:buFont typeface="Arial" pitchFamily="34" charset="0"/>
              <a:buChar char="•"/>
            </a:pPr>
            <a:r>
              <a:rPr lang="en-US" sz="4000" baseline="-25000" dirty="0" smtClean="0"/>
              <a:t>Continually providing such explicit “links” to student prior knowledge is a vital teaching technique for students who have learning problems.   </a:t>
            </a:r>
            <a:endParaRPr lang="en-US" sz="4000"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229600" cy="4525963"/>
          </a:xfrm>
        </p:spPr>
        <p:txBody>
          <a:bodyPr>
            <a:normAutofit/>
          </a:bodyPr>
          <a:lstStyle/>
          <a:p>
            <a:pPr lvl="0">
              <a:buFont typeface="Arial" pitchFamily="34" charset="0"/>
              <a:buChar char="•"/>
            </a:pPr>
            <a:r>
              <a:rPr lang="en-US" sz="4000" baseline="-25000" dirty="0" smtClean="0"/>
              <a:t>The teacher actively monitors students as they complete the task after she has described and modeled it.  </a:t>
            </a:r>
          </a:p>
          <a:p>
            <a:pPr lvl="0">
              <a:buFont typeface="Arial" pitchFamily="34" charset="0"/>
              <a:buChar char="•"/>
            </a:pPr>
            <a:r>
              <a:rPr lang="en-US" sz="4000" baseline="-25000" dirty="0" smtClean="0"/>
              <a:t>She circulates the room providing corrective feedback, answering questions, and providing positive verbal reinforcement.  </a:t>
            </a: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5_med.avi">
            <a:hlinkClick r:id="" action="ppaction://media"/>
          </p:cNvPr>
          <p:cNvPicPr>
            <a:picLocks noGrp="1" noRot="1" noChangeAspect="1"/>
          </p:cNvPicPr>
          <p:nvPr>
            <p:ph idx="1"/>
            <a:videoFile r:link="rId1"/>
          </p:nvPr>
        </p:nvPicPr>
        <p:blipFill>
          <a:blip r:embed="rId4" cstate="print"/>
          <a:stretch>
            <a:fillRect/>
          </a:stretch>
        </p:blipFill>
        <p:spPr>
          <a:xfrm>
            <a:off x="1143000" y="533400"/>
            <a:ext cx="6934200" cy="5200650"/>
          </a:xfrm>
          <a:prstGeom prst="rect">
            <a:avLst/>
          </a:prstGeom>
        </p:spPr>
      </p:pic>
      <p:sp>
        <p:nvSpPr>
          <p:cNvPr id="5" name="TextBox 4"/>
          <p:cNvSpPr txBox="1"/>
          <p:nvPr/>
        </p:nvSpPr>
        <p:spPr>
          <a:xfrm>
            <a:off x="1143000" y="5845314"/>
            <a:ext cx="6934200" cy="707886"/>
          </a:xfrm>
          <a:prstGeom prst="rect">
            <a:avLst/>
          </a:prstGeom>
          <a:noFill/>
        </p:spPr>
        <p:txBody>
          <a:bodyPr wrap="square" rtlCol="0">
            <a:spAutoFit/>
          </a:bodyPr>
          <a:lstStyle/>
          <a:p>
            <a:pPr algn="ctr"/>
            <a:r>
              <a:rPr lang="en-US" sz="2000" b="1" dirty="0" smtClean="0"/>
              <a:t>Teacher describes and models how to label the graph they have just drawn.</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62200"/>
            <a:ext cx="7467600" cy="3124200"/>
          </a:xfrm>
        </p:spPr>
        <p:txBody>
          <a:bodyPr/>
          <a:lstStyle/>
          <a:p>
            <a:pPr lvl="0">
              <a:buFont typeface="Arial" pitchFamily="34" charset="0"/>
              <a:buChar char="•"/>
            </a:pPr>
            <a:r>
              <a:rPr lang="en-US" sz="3600" baseline="-25000" dirty="0" smtClean="0"/>
              <a:t>The teacher does a nice job of cueing students where to write the labels by telling them to count down “3 squares.”  </a:t>
            </a:r>
          </a:p>
          <a:p>
            <a:pPr lvl="0">
              <a:buFont typeface="Arial" pitchFamily="34" charset="0"/>
              <a:buChar char="•"/>
            </a:pPr>
            <a:r>
              <a:rPr lang="en-US" sz="3600" baseline="-25000" dirty="0" smtClean="0"/>
              <a:t>She also writes the label on the board, a particularly helpful strategy for students who have spelling difficulties.</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057400"/>
            <a:ext cx="8382000" cy="4525963"/>
          </a:xfrm>
        </p:spPr>
        <p:txBody>
          <a:bodyPr/>
          <a:lstStyle/>
          <a:p>
            <a:pPr lvl="0">
              <a:buFont typeface="Arial" pitchFamily="34" charset="0"/>
              <a:buChar char="•"/>
            </a:pPr>
            <a:r>
              <a:rPr lang="en-US" sz="4000" baseline="-25000" dirty="0" smtClean="0"/>
              <a:t>The teacher models writing the number that represents the total for each video game category, thus relating the abstract numeral “6” to the six tallies drawn on the board.</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today</a:t>
            </a:r>
            <a:endParaRPr lang="en-US" dirty="0"/>
          </a:p>
        </p:txBody>
      </p:sp>
      <p:sp>
        <p:nvSpPr>
          <p:cNvPr id="3" name="Content Placeholder 2"/>
          <p:cNvSpPr>
            <a:spLocks noGrp="1"/>
          </p:cNvSpPr>
          <p:nvPr>
            <p:ph idx="1"/>
          </p:nvPr>
        </p:nvSpPr>
        <p:spPr/>
        <p:txBody>
          <a:bodyPr/>
          <a:lstStyle/>
          <a:p>
            <a:r>
              <a:rPr lang="en-US" dirty="0" smtClean="0"/>
              <a:t>Instructional practices</a:t>
            </a:r>
          </a:p>
          <a:p>
            <a:r>
              <a:rPr lang="en-US" dirty="0" smtClean="0"/>
              <a:t>C-R-A assessments</a:t>
            </a:r>
          </a:p>
          <a:p>
            <a:r>
              <a:rPr lang="en-US" dirty="0" smtClean="0"/>
              <a:t>Meet TA</a:t>
            </a:r>
          </a:p>
          <a:p>
            <a:pPr>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534400" cy="4724400"/>
          </a:xfrm>
        </p:spPr>
        <p:txBody>
          <a:bodyPr>
            <a:normAutofit fontScale="92500"/>
          </a:bodyPr>
          <a:lstStyle/>
          <a:p>
            <a:pPr lvl="0">
              <a:buFont typeface="Arial" pitchFamily="34" charset="0"/>
              <a:buChar char="•"/>
            </a:pPr>
            <a:r>
              <a:rPr lang="en-US" sz="4000" baseline="-25000" dirty="0" smtClean="0"/>
              <a:t>She monitors student work and provides specific feedback as well as specific positive reinforcement (e.g. “Nice block lettering, Matt”).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For math skills, which usually have multiple steps, general positive verbal comments such as, “good job,” by the teacher do not let students know what step they performed particularly well.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Specific positive reinforcement does provide students such valuable information about their performance.</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6_med.avi">
            <a:hlinkClick r:id="" action="ppaction://media"/>
          </p:cNvPr>
          <p:cNvPicPr>
            <a:picLocks noGrp="1" noRot="1" noChangeAspect="1"/>
          </p:cNvPicPr>
          <p:nvPr>
            <p:ph idx="1"/>
            <a:videoFile r:link="rId1"/>
          </p:nvPr>
        </p:nvPicPr>
        <p:blipFill>
          <a:blip r:embed="rId4" cstate="print"/>
          <a:stretch>
            <a:fillRect/>
          </a:stretch>
        </p:blipFill>
        <p:spPr>
          <a:xfrm>
            <a:off x="1295400" y="609600"/>
            <a:ext cx="6934200" cy="5200650"/>
          </a:xfrm>
          <a:prstGeom prst="rect">
            <a:avLst/>
          </a:prstGeom>
        </p:spPr>
      </p:pic>
      <p:sp>
        <p:nvSpPr>
          <p:cNvPr id="5" name="TextBox 4"/>
          <p:cNvSpPr txBox="1"/>
          <p:nvPr/>
        </p:nvSpPr>
        <p:spPr>
          <a:xfrm>
            <a:off x="1143000" y="5845314"/>
            <a:ext cx="6934200" cy="707886"/>
          </a:xfrm>
          <a:prstGeom prst="rect">
            <a:avLst/>
          </a:prstGeom>
          <a:noFill/>
        </p:spPr>
        <p:txBody>
          <a:bodyPr wrap="square" rtlCol="0">
            <a:spAutoFit/>
          </a:bodyPr>
          <a:lstStyle/>
          <a:p>
            <a:pPr algn="ctr"/>
            <a:r>
              <a:rPr lang="en-US" sz="2000" b="1" dirty="0" smtClean="0"/>
              <a:t>Teacher describes and models how to plot the data the class has collected.</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76400"/>
            <a:ext cx="8458200" cy="4525963"/>
          </a:xfrm>
        </p:spPr>
        <p:txBody>
          <a:bodyPr>
            <a:normAutofit/>
          </a:bodyPr>
          <a:lstStyle/>
          <a:p>
            <a:pPr lvl="0">
              <a:buFont typeface="Arial" pitchFamily="34" charset="0"/>
              <a:buChar char="•"/>
            </a:pPr>
            <a:r>
              <a:rPr lang="en-US" sz="4000" baseline="-25000" dirty="0" smtClean="0"/>
              <a:t>The teacher demonstrates a nice cue for gaining her students’ attention.  </a:t>
            </a:r>
          </a:p>
          <a:p>
            <a:pPr lvl="1">
              <a:buFont typeface="Arial" pitchFamily="34" charset="0"/>
              <a:buChar char="•"/>
            </a:pPr>
            <a:r>
              <a:rPr lang="en-US" sz="3600" baseline="-25000" dirty="0" smtClean="0"/>
              <a:t>________________</a:t>
            </a:r>
          </a:p>
          <a:p>
            <a:pPr lvl="1">
              <a:buFont typeface="Arial" pitchFamily="34" charset="0"/>
              <a:buChar char="•"/>
            </a:pPr>
            <a:r>
              <a:rPr lang="en-US" sz="3600" baseline="-25000" dirty="0" smtClean="0"/>
              <a:t>________________</a:t>
            </a:r>
          </a:p>
          <a:p>
            <a:pPr lvl="0">
              <a:buFont typeface="Arial" pitchFamily="34" charset="0"/>
              <a:buChar char="•"/>
            </a:pPr>
            <a:r>
              <a:rPr lang="en-US" sz="4000" baseline="-25000" dirty="0" smtClean="0"/>
              <a:t>Providing clear signals for gaining student attention can be very helpful when working with students who have attention problems or cognitive processing problems.  </a:t>
            </a:r>
            <a:endParaRPr lang="en-US" dirty="0"/>
          </a:p>
        </p:txBody>
      </p:sp>
      <p:sp>
        <p:nvSpPr>
          <p:cNvPr id="4" name="Title 1"/>
          <p:cNvSpPr>
            <a:spLocks noGrp="1"/>
          </p:cNvSpPr>
          <p:nvPr>
            <p:ph type="title"/>
          </p:nvPr>
        </p:nvSpPr>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057400"/>
            <a:ext cx="8534400" cy="4525963"/>
          </a:xfrm>
        </p:spPr>
        <p:txBody>
          <a:bodyPr/>
          <a:lstStyle/>
          <a:p>
            <a:pPr lvl="0">
              <a:buFont typeface="Arial" pitchFamily="34" charset="0"/>
              <a:buChar char="•"/>
            </a:pPr>
            <a:r>
              <a:rPr lang="en-US" sz="3600" baseline="-25000" dirty="0" smtClean="0"/>
              <a:t>The teacher models how to plot the data and how to make a “bar.”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She also models how to abbreviate video game titles so that they fit on the graphs.  </a:t>
            </a: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458200" cy="5029200"/>
          </a:xfrm>
        </p:spPr>
        <p:txBody>
          <a:bodyPr>
            <a:normAutofit/>
          </a:bodyPr>
          <a:lstStyle/>
          <a:p>
            <a:pPr lvl="0">
              <a:buFont typeface="Arial" pitchFamily="34" charset="0"/>
              <a:buChar char="•"/>
            </a:pPr>
            <a:r>
              <a:rPr lang="en-US" sz="3600" baseline="-25000" dirty="0" smtClean="0"/>
              <a:t>The teacher cues students regarding how many different color pencils they will need to color in the bars on their graph.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Explicitly cueing students that they will need a particular number of different colors and that they will need to color each bar on the graph a different color, prevents potential student frustration from coloring the bars the same color.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Coloring each bar differently also accentuates that each bar represents a separate value.</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828800"/>
            <a:ext cx="8382000" cy="4525963"/>
          </a:xfrm>
        </p:spPr>
        <p:txBody>
          <a:bodyPr/>
          <a:lstStyle/>
          <a:p>
            <a:pPr lvl="0">
              <a:buFont typeface="Arial" pitchFamily="34" charset="0"/>
              <a:buChar char="•"/>
            </a:pPr>
            <a:r>
              <a:rPr lang="en-US" sz="3600" baseline="-25000" dirty="0" smtClean="0"/>
              <a:t>The teacher circulates the classroom, providing corrective feedback,  positive reinforcement, and re-modeling the skill as needed.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Notice, especially, how she re-clarifies a confusing point for students regarding keeping the bars proportional in size.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As she does this, also notice how she cues a student to listen by calmly walking toward his desk and cueing him to listen in a clear yet non-threatening way.</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7_med.avi">
            <a:hlinkClick r:id="" action="ppaction://media"/>
          </p:cNvPr>
          <p:cNvPicPr>
            <a:picLocks noGrp="1" noRot="1" noChangeAspect="1"/>
          </p:cNvPicPr>
          <p:nvPr>
            <p:ph idx="1"/>
            <a:videoFile r:link="rId1"/>
          </p:nvPr>
        </p:nvPicPr>
        <p:blipFill>
          <a:blip r:embed="rId4" cstate="print"/>
          <a:stretch>
            <a:fillRect/>
          </a:stretch>
        </p:blipFill>
        <p:spPr>
          <a:xfrm>
            <a:off x="1143000" y="457200"/>
            <a:ext cx="6934200" cy="5200650"/>
          </a:xfrm>
          <a:prstGeom prst="rect">
            <a:avLst/>
          </a:prstGeom>
        </p:spPr>
      </p:pic>
      <p:sp>
        <p:nvSpPr>
          <p:cNvPr id="5" name="TextBox 4"/>
          <p:cNvSpPr txBox="1"/>
          <p:nvPr/>
        </p:nvSpPr>
        <p:spPr>
          <a:xfrm>
            <a:off x="1143000" y="5845314"/>
            <a:ext cx="6934200" cy="707886"/>
          </a:xfrm>
          <a:prstGeom prst="rect">
            <a:avLst/>
          </a:prstGeom>
          <a:noFill/>
        </p:spPr>
        <p:txBody>
          <a:bodyPr wrap="square" rtlCol="0">
            <a:spAutoFit/>
          </a:bodyPr>
          <a:lstStyle/>
          <a:p>
            <a:pPr algn="ctr"/>
            <a:r>
              <a:rPr lang="en-US" sz="2000" b="1" dirty="0" smtClean="0"/>
              <a:t>Students plot their bar graphs while the teacher circulates the room and monitors their work.</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27237"/>
            <a:ext cx="8382000" cy="4525963"/>
          </a:xfrm>
        </p:spPr>
        <p:txBody>
          <a:bodyPr/>
          <a:lstStyle/>
          <a:p>
            <a:pPr lvl="0">
              <a:buFont typeface="Arial" pitchFamily="34" charset="0"/>
              <a:buChar char="•"/>
            </a:pPr>
            <a:r>
              <a:rPr lang="en-US" sz="3600" baseline="-25000" dirty="0" smtClean="0"/>
              <a:t>The teacher circulates the class, monitoring student work.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Not only does monitoring student work help the teacher __________ evaluate how her students are performing, it also assists in the management of behavior by proximity control.</a:t>
            </a:r>
            <a:endParaRPr lang="en-US" dirty="0"/>
          </a:p>
        </p:txBody>
      </p:sp>
      <p:sp>
        <p:nvSpPr>
          <p:cNvPr id="4" name="Title 1"/>
          <p:cNvSpPr>
            <a:spLocks noGrp="1"/>
          </p:cNvSpPr>
          <p:nvPr>
            <p:ph type="title"/>
          </p:nvPr>
        </p:nvSpPr>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828800"/>
            <a:ext cx="8458200" cy="4525963"/>
          </a:xfrm>
        </p:spPr>
        <p:txBody>
          <a:bodyPr/>
          <a:lstStyle/>
          <a:p>
            <a:pPr lvl="0">
              <a:buFont typeface="Arial" pitchFamily="34" charset="0"/>
              <a:buChar char="•"/>
            </a:pPr>
            <a:r>
              <a:rPr lang="en-US" sz="4000" baseline="-25000" dirty="0" smtClean="0"/>
              <a:t>The teacher answers student questions in a positive and non-threatening way.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Provides specific corrective feedback by re-modeling how to perform certain skills and then asking her students to perform them independently.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She also prompts her students’ thinking with well-placed questions as she does these things. </a:t>
            </a:r>
            <a:r>
              <a:rPr lang="en-US" baseline="-25000" dirty="0" smtClean="0"/>
              <a:t>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09800"/>
            <a:ext cx="8991600" cy="5257800"/>
          </a:xfrm>
        </p:spPr>
        <p:txBody>
          <a:bodyPr>
            <a:normAutofit/>
          </a:bodyPr>
          <a:lstStyle/>
          <a:p>
            <a:pPr>
              <a:buFont typeface="Arial" pitchFamily="34" charset="0"/>
              <a:buChar char="•"/>
            </a:pPr>
            <a:r>
              <a:rPr lang="en-US" sz="3600" baseline="-25000" dirty="0" smtClean="0"/>
              <a:t>When a student makes a mistake, she quickly explains to him that it is “ok” to make mistakes and that it can be easily corrected by white out.</a:t>
            </a:r>
          </a:p>
          <a:p>
            <a:pPr>
              <a:buFont typeface="Arial" pitchFamily="34" charset="0"/>
              <a:buChar char="•"/>
            </a:pPr>
            <a:endParaRPr lang="en-US" sz="3600" baseline="-25000" dirty="0" smtClean="0"/>
          </a:p>
          <a:p>
            <a:pPr>
              <a:buFont typeface="Arial" pitchFamily="34" charset="0"/>
              <a:buChar char="•"/>
            </a:pPr>
            <a:r>
              <a:rPr lang="en-US" sz="3600" baseline="-25000" dirty="0" smtClean="0"/>
              <a:t>Re-assuring them that mistakes are a natural part of learning and that correcting mistakes is how we all learn can be of great benefit.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1066800"/>
            <a:ext cx="8991600" cy="3785652"/>
          </a:xfrm>
          <a:prstGeom prst="rect">
            <a:avLst/>
          </a:prstGeom>
          <a:noFill/>
        </p:spPr>
        <p:txBody>
          <a:bodyPr wrap="square">
            <a:spAutoFit/>
          </a:bodyPr>
          <a:lstStyle/>
          <a:p>
            <a:pPr fontAlgn="auto">
              <a:spcBef>
                <a:spcPts val="0"/>
              </a:spcBef>
              <a:spcAft>
                <a:spcPts val="0"/>
              </a:spcAft>
              <a:defRPr/>
            </a:pPr>
            <a:r>
              <a:rPr lang="en-US" sz="2400" b="1" dirty="0">
                <a:latin typeface="+mn-lt"/>
                <a:cs typeface="+mn-cs"/>
              </a:rPr>
              <a:t>To gain real success for struggling learners, teachers MUST use instructional practices that are planned and deliberate. </a:t>
            </a:r>
          </a:p>
          <a:p>
            <a:pPr fontAlgn="auto">
              <a:spcBef>
                <a:spcPts val="0"/>
              </a:spcBef>
              <a:spcAft>
                <a:spcPts val="0"/>
              </a:spcAft>
              <a:defRPr/>
            </a:pPr>
            <a:endParaRPr lang="en-US" sz="2400" dirty="0">
              <a:latin typeface="+mn-lt"/>
              <a:cs typeface="+mn-cs"/>
            </a:endParaRPr>
          </a:p>
          <a:p>
            <a:pPr fontAlgn="auto">
              <a:spcBef>
                <a:spcPts val="0"/>
              </a:spcBef>
              <a:spcAft>
                <a:spcPts val="0"/>
              </a:spcAft>
              <a:defRPr/>
            </a:pPr>
            <a:r>
              <a:rPr lang="en-US" sz="2400" b="1" i="1" dirty="0">
                <a:latin typeface="+mn-lt"/>
                <a:cs typeface="+mn-cs"/>
              </a:rPr>
              <a:t>4 instructional practices </a:t>
            </a:r>
            <a:r>
              <a:rPr lang="en-US" sz="2400" dirty="0">
                <a:latin typeface="+mn-lt"/>
                <a:cs typeface="+mn-cs"/>
              </a:rPr>
              <a:t>provide students with powerful opportunities to acquire understanding:</a:t>
            </a:r>
          </a:p>
          <a:p>
            <a:pPr fontAlgn="auto">
              <a:spcBef>
                <a:spcPts val="0"/>
              </a:spcBef>
              <a:spcAft>
                <a:spcPts val="0"/>
              </a:spcAft>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Using authentic contexts</a:t>
            </a:r>
          </a:p>
          <a:p>
            <a:pPr marL="342900" indent="-342900" fontAlgn="auto">
              <a:spcBef>
                <a:spcPts val="0"/>
              </a:spcBef>
              <a:spcAft>
                <a:spcPts val="0"/>
              </a:spcAft>
              <a:buFontTx/>
              <a:buAutoNum type="arabicPeriod"/>
              <a:defRPr/>
            </a:pPr>
            <a:r>
              <a:rPr lang="en-US" sz="2400" dirty="0">
                <a:latin typeface="+mn-lt"/>
                <a:cs typeface="+mn-cs"/>
              </a:rPr>
              <a:t>Building meaningful connections</a:t>
            </a:r>
          </a:p>
          <a:p>
            <a:pPr marL="342900" indent="-342900" fontAlgn="auto">
              <a:spcBef>
                <a:spcPts val="0"/>
              </a:spcBef>
              <a:spcAft>
                <a:spcPts val="0"/>
              </a:spcAft>
              <a:buFontTx/>
              <a:buAutoNum type="arabicPeriod"/>
              <a:defRPr/>
            </a:pPr>
            <a:r>
              <a:rPr lang="en-US" sz="2400" dirty="0">
                <a:latin typeface="+mn-lt"/>
                <a:cs typeface="+mn-cs"/>
              </a:rPr>
              <a:t>Modeling and scaffolding instruction using (C-R-A)</a:t>
            </a:r>
          </a:p>
          <a:p>
            <a:pPr marL="342900" indent="-342900" fontAlgn="auto">
              <a:spcBef>
                <a:spcPts val="0"/>
              </a:spcBef>
              <a:spcAft>
                <a:spcPts val="0"/>
              </a:spcAft>
              <a:buFontTx/>
              <a:buAutoNum type="arabicPeriod"/>
              <a:defRPr/>
            </a:pPr>
            <a:r>
              <a:rPr lang="en-US" sz="2400" dirty="0">
                <a:latin typeface="+mn-lt"/>
                <a:cs typeface="+mn-cs"/>
              </a:rPr>
              <a:t>Teaching problem solving strategies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10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10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10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10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332037"/>
            <a:ext cx="7467600" cy="4525963"/>
          </a:xfrm>
        </p:spPr>
        <p:txBody>
          <a:bodyPr/>
          <a:lstStyle/>
          <a:p>
            <a:pPr>
              <a:buFont typeface="Arial" pitchFamily="34" charset="0"/>
              <a:buChar char="•"/>
            </a:pPr>
            <a:r>
              <a:rPr lang="en-US" sz="4400" baseline="-25000" dirty="0" smtClean="0"/>
              <a:t>The teacher uses ample amounts of positive verbal reinforcement.</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8_med.avi">
            <a:hlinkClick r:id="" action="ppaction://media"/>
          </p:cNvPr>
          <p:cNvPicPr>
            <a:picLocks noGrp="1" noRot="1" noChangeAspect="1"/>
          </p:cNvPicPr>
          <p:nvPr>
            <p:ph idx="1"/>
            <a:videoFile r:link="rId1"/>
          </p:nvPr>
        </p:nvPicPr>
        <p:blipFill>
          <a:blip r:embed="rId4" cstate="print"/>
          <a:stretch>
            <a:fillRect/>
          </a:stretch>
        </p:blipFill>
        <p:spPr>
          <a:xfrm>
            <a:off x="990600" y="381000"/>
            <a:ext cx="7294033" cy="5470525"/>
          </a:xfrm>
          <a:prstGeom prst="rect">
            <a:avLst/>
          </a:prstGeom>
        </p:spPr>
      </p:pic>
      <p:sp>
        <p:nvSpPr>
          <p:cNvPr id="5" name="TextBox 4"/>
          <p:cNvSpPr txBox="1"/>
          <p:nvPr/>
        </p:nvSpPr>
        <p:spPr>
          <a:xfrm>
            <a:off x="1143000" y="5845314"/>
            <a:ext cx="6934200" cy="707886"/>
          </a:xfrm>
          <a:prstGeom prst="rect">
            <a:avLst/>
          </a:prstGeom>
          <a:noFill/>
        </p:spPr>
        <p:txBody>
          <a:bodyPr wrap="square" rtlCol="0">
            <a:spAutoFit/>
          </a:bodyPr>
          <a:lstStyle/>
          <a:p>
            <a:pPr algn="ctr"/>
            <a:r>
              <a:rPr lang="en-US" sz="2000" b="1" dirty="0" smtClean="0"/>
              <a:t>Teacher reviews the learning activity and provides closure.</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74837"/>
            <a:ext cx="8153400" cy="4525963"/>
          </a:xfrm>
        </p:spPr>
        <p:txBody>
          <a:bodyPr/>
          <a:lstStyle/>
          <a:p>
            <a:pPr lvl="0">
              <a:buFont typeface="Arial" pitchFamily="34" charset="0"/>
              <a:buChar char="•"/>
            </a:pPr>
            <a:r>
              <a:rPr lang="en-US" sz="4400" baseline="-25000" dirty="0" smtClean="0"/>
              <a:t>The teacher again provides effective verbal and hand cueing to capture her students’ attention.</a:t>
            </a:r>
          </a:p>
          <a:p>
            <a:pPr lvl="0">
              <a:buFont typeface="Arial" pitchFamily="34" charset="0"/>
              <a:buChar char="•"/>
            </a:pPr>
            <a:endParaRPr lang="en-US" sz="4400" baseline="-25000" dirty="0" smtClean="0"/>
          </a:p>
          <a:p>
            <a:pPr lvl="0">
              <a:buFont typeface="Arial" pitchFamily="34" charset="0"/>
              <a:buChar char="•"/>
            </a:pPr>
            <a:r>
              <a:rPr lang="en-US" sz="4400" baseline="-25000" dirty="0" smtClean="0"/>
              <a:t>The teacher does a nice job of prompting student thinking about, “most,” “least,” “how many games in all?”</a:t>
            </a:r>
          </a:p>
          <a:p>
            <a:pPr>
              <a:buNone/>
            </a:pPr>
            <a:endParaRPr lang="en-US" dirty="0"/>
          </a:p>
        </p:txBody>
      </p:sp>
      <p:sp>
        <p:nvSpPr>
          <p:cNvPr id="4" name="Title 1"/>
          <p:cNvSpPr>
            <a:spLocks noGrp="1"/>
          </p:cNvSpPr>
          <p:nvPr>
            <p:ph type="title"/>
          </p:nvPr>
        </p:nvSpPr>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55837"/>
            <a:ext cx="8458200" cy="5211763"/>
          </a:xfrm>
        </p:spPr>
        <p:txBody>
          <a:bodyPr>
            <a:normAutofit/>
          </a:bodyPr>
          <a:lstStyle/>
          <a:p>
            <a:pPr lvl="0">
              <a:buFont typeface="Arial" pitchFamily="34" charset="0"/>
              <a:buChar char="•"/>
            </a:pPr>
            <a:r>
              <a:rPr lang="en-US" sz="3600" baseline="-25000" dirty="0" smtClean="0"/>
              <a:t>When relating the word problem to the questions, the teacher highlights key words to cue students to important information in the word problem.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Notice also that students work the problem at their desks as she has one student come up and calculate the sum.  The teacher then states that the sum is “35.”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305800" cy="4525963"/>
          </a:xfrm>
        </p:spPr>
        <p:txBody>
          <a:bodyPr/>
          <a:lstStyle/>
          <a:p>
            <a:pPr lvl="0">
              <a:buFont typeface="Arial" pitchFamily="34" charset="0"/>
              <a:buChar char="•"/>
            </a:pPr>
            <a:r>
              <a:rPr lang="en-US" sz="3600" baseline="-25000" dirty="0" smtClean="0"/>
              <a:t>The teacher purposely engages students to extend their thinking about the data they graphed.  </a:t>
            </a:r>
          </a:p>
          <a:p>
            <a:pPr lvl="0">
              <a:buFont typeface="Arial" pitchFamily="34" charset="0"/>
              <a:buChar char="•"/>
            </a:pPr>
            <a:endParaRPr lang="en-US" sz="3600" baseline="-25000" dirty="0" smtClean="0"/>
          </a:p>
          <a:p>
            <a:pPr lvl="0">
              <a:buFont typeface="Arial" pitchFamily="34" charset="0"/>
              <a:buChar char="•"/>
            </a:pPr>
            <a:r>
              <a:rPr lang="en-US" sz="3600" baseline="-25000" dirty="0" smtClean="0"/>
              <a:t>She does this by asking students to relate the authentic data they graphed back to their lives, like trading video games at certain video game stores.  </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382000" cy="4525963"/>
          </a:xfrm>
        </p:spPr>
        <p:txBody>
          <a:bodyPr/>
          <a:lstStyle/>
          <a:p>
            <a:pPr lvl="0">
              <a:buFont typeface="Arial" pitchFamily="34" charset="0"/>
              <a:buChar char="•"/>
            </a:pPr>
            <a:r>
              <a:rPr lang="en-US" sz="4000" baseline="-25000" dirty="0" smtClean="0"/>
              <a:t>The teacher reinforces the meaning of a “bar graph,” a major concept she taught in this lesson.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She does this in a very effective way, pointing out that the plotted data looks like bars.  She shows one student’s bar graph as she does this.  </a:t>
            </a:r>
          </a:p>
          <a:p>
            <a:pPr lvl="0">
              <a:buFont typeface="Arial" pitchFamily="34" charset="0"/>
              <a:buChar char="•"/>
            </a:pPr>
            <a:endParaRPr lang="en-US" sz="4000" baseline="-25000" dirty="0" smtClean="0"/>
          </a:p>
          <a:p>
            <a:pPr lvl="0">
              <a:buFont typeface="Arial" pitchFamily="34" charset="0"/>
              <a:buChar char="•"/>
            </a:pPr>
            <a:r>
              <a:rPr lang="en-US" sz="4000" baseline="-25000" dirty="0" smtClean="0"/>
              <a:t>Explicitly relating abstract concepts to concrete images is an excellent way to help students who have learning problems understand the concept.</a:t>
            </a:r>
          </a:p>
          <a:p>
            <a:pPr>
              <a:buNone/>
            </a:pPr>
            <a:endParaRPr lang="en-US" dirty="0"/>
          </a:p>
        </p:txBody>
      </p:sp>
      <p:sp>
        <p:nvSpPr>
          <p:cNvPr id="4"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5400" b="1" dirty="0" smtClean="0"/>
              <a:t>Research</a:t>
            </a:r>
            <a:endParaRPr lang="en-US" sz="54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3"/>
          <p:cNvSpPr txBox="1">
            <a:spLocks noChangeArrowheads="1"/>
          </p:cNvSpPr>
          <p:nvPr/>
        </p:nvSpPr>
        <p:spPr bwMode="auto">
          <a:xfrm>
            <a:off x="304800" y="381000"/>
            <a:ext cx="7924800" cy="3539430"/>
          </a:xfrm>
          <a:prstGeom prst="rect">
            <a:avLst/>
          </a:prstGeom>
          <a:noFill/>
          <a:ln w="9525">
            <a:noFill/>
            <a:miter lim="800000"/>
            <a:headEnd/>
            <a:tailEnd/>
          </a:ln>
        </p:spPr>
        <p:txBody>
          <a:bodyPr wrap="square">
            <a:spAutoFit/>
          </a:bodyPr>
          <a:lstStyle/>
          <a:p>
            <a:pPr algn="ctr"/>
            <a:r>
              <a:rPr lang="en-US" sz="2800" b="1" dirty="0">
                <a:latin typeface="Verdana" pitchFamily="34" charset="0"/>
              </a:rPr>
              <a:t>Instructional Practice #2</a:t>
            </a:r>
          </a:p>
          <a:p>
            <a:pPr algn="ctr"/>
            <a:r>
              <a:rPr lang="en-US" sz="2800" dirty="0" smtClean="0">
                <a:latin typeface="Verdana" pitchFamily="34" charset="0"/>
              </a:rPr>
              <a:t>Building </a:t>
            </a:r>
            <a:r>
              <a:rPr lang="en-US" sz="2800" dirty="0">
                <a:latin typeface="Verdana" pitchFamily="34" charset="0"/>
              </a:rPr>
              <a:t>meaningful student </a:t>
            </a:r>
            <a:r>
              <a:rPr lang="en-US" sz="2800" dirty="0" smtClean="0">
                <a:latin typeface="Verdana" pitchFamily="34" charset="0"/>
              </a:rPr>
              <a:t>connections</a:t>
            </a:r>
            <a:endParaRPr lang="en-US" sz="2800" dirty="0">
              <a:latin typeface="Verdana" pitchFamily="34" charset="0"/>
            </a:endParaRPr>
          </a:p>
          <a:p>
            <a:endParaRPr lang="en-US" sz="2800" dirty="0">
              <a:latin typeface="Verdana" pitchFamily="34" charset="0"/>
            </a:endParaRPr>
          </a:p>
          <a:p>
            <a:endParaRPr lang="en-US" sz="2800" dirty="0" smtClean="0">
              <a:latin typeface="Verdana" pitchFamily="34" charset="0"/>
            </a:endParaRPr>
          </a:p>
          <a:p>
            <a:pPr algn="ctr"/>
            <a:r>
              <a:rPr lang="en-US" sz="2800" dirty="0" smtClean="0">
                <a:latin typeface="Verdana" pitchFamily="34" charset="0"/>
              </a:rPr>
              <a:t>assists </a:t>
            </a:r>
            <a:r>
              <a:rPr lang="en-US" sz="2800" dirty="0">
                <a:latin typeface="Verdana" pitchFamily="34" charset="0"/>
              </a:rPr>
              <a:t>students in making meaningful connections between what they already know and what they are to learn in the present instructional lesson</a:t>
            </a:r>
          </a:p>
        </p:txBody>
      </p:sp>
      <p:pic>
        <p:nvPicPr>
          <p:cNvPr id="12291" name="Picture 2" descr="http://kms.sdcoe.net/differ/216/version/default/part/ImageData/data/mathematics_pic.jpg"/>
          <p:cNvPicPr>
            <a:picLocks noChangeAspect="1" noChangeArrowheads="1"/>
          </p:cNvPicPr>
          <p:nvPr/>
        </p:nvPicPr>
        <p:blipFill>
          <a:blip r:embed="rId3" cstate="print"/>
          <a:srcRect/>
          <a:stretch>
            <a:fillRect/>
          </a:stretch>
        </p:blipFill>
        <p:spPr bwMode="auto">
          <a:xfrm>
            <a:off x="2362200" y="4114800"/>
            <a:ext cx="4238625" cy="2341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2290">
                                            <p:txEl>
                                              <p:pRg st="1" end="1"/>
                                            </p:txEl>
                                          </p:spTgt>
                                        </p:tgtEl>
                                        <p:attrNameLst>
                                          <p:attrName>style.visibility</p:attrName>
                                        </p:attrNameLst>
                                      </p:cBhvr>
                                      <p:to>
                                        <p:strVal val="visible"/>
                                      </p:to>
                                    </p:set>
                                    <p:anim calcmode="lin" valueType="num">
                                      <p:cBhvr additive="base">
                                        <p:cTn id="7" dur="1000" fill="hold"/>
                                        <p:tgtEl>
                                          <p:spTgt spid="12290">
                                            <p:txEl>
                                              <p:pRg st="1" end="1"/>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2290">
                                            <p:txEl>
                                              <p:pRg st="4" end="4"/>
                                            </p:txEl>
                                          </p:spTgt>
                                        </p:tgtEl>
                                        <p:attrNameLst>
                                          <p:attrName>style.visibility</p:attrName>
                                        </p:attrNameLst>
                                      </p:cBhvr>
                                      <p:to>
                                        <p:strVal val="visible"/>
                                      </p:to>
                                    </p:set>
                                    <p:anim calcmode="lin" valueType="num">
                                      <p:cBhvr additive="base">
                                        <p:cTn id="13" dur="1000" fill="hold"/>
                                        <p:tgtEl>
                                          <p:spTgt spid="12290">
                                            <p:txEl>
                                              <p:pRg st="4" end="4"/>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1229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p:txBody>
          <a:bodyPr/>
          <a:lstStyle/>
          <a:p>
            <a:pPr eaLnBrk="1" hangingPunct="1"/>
            <a:r>
              <a:rPr lang="en-US" dirty="0" smtClean="0"/>
              <a:t>Examples</a:t>
            </a:r>
          </a:p>
        </p:txBody>
      </p:sp>
      <p:sp>
        <p:nvSpPr>
          <p:cNvPr id="13315" name="Content Placeholder 5"/>
          <p:cNvSpPr>
            <a:spLocks noGrp="1"/>
          </p:cNvSpPr>
          <p:nvPr>
            <p:ph idx="1"/>
          </p:nvPr>
        </p:nvSpPr>
        <p:spPr>
          <a:xfrm>
            <a:off x="457200" y="2209800"/>
            <a:ext cx="8229600" cy="1646238"/>
          </a:xfrm>
        </p:spPr>
        <p:txBody>
          <a:bodyPr/>
          <a:lstStyle/>
          <a:p>
            <a:pPr eaLnBrk="1" hangingPunct="1"/>
            <a:r>
              <a:rPr lang="en-US" dirty="0" smtClean="0">
                <a:hlinkClick r:id="rId3"/>
              </a:rPr>
              <a:t>Place value centers</a:t>
            </a:r>
            <a:endParaRPr lang="en-US" dirty="0" smtClean="0"/>
          </a:p>
          <a:p>
            <a:pPr eaLnBrk="1" hangingPunct="1"/>
            <a:endParaRPr lang="en-US" dirty="0" smtClean="0"/>
          </a:p>
          <a:p>
            <a:pPr eaLnBrk="1" hangingPunct="1"/>
            <a:r>
              <a:rPr lang="en-US" dirty="0" smtClean="0"/>
              <a:t>What’s the Price?</a:t>
            </a:r>
          </a:p>
        </p:txBody>
      </p:sp>
      <p:pic>
        <p:nvPicPr>
          <p:cNvPr id="13316" name="Picture 5" descr="http://www.crewtonramoneshouseofmath.com/images/Napili2thumbsup.jpg"/>
          <p:cNvPicPr>
            <a:picLocks noChangeAspect="1" noChangeArrowheads="1"/>
          </p:cNvPicPr>
          <p:nvPr/>
        </p:nvPicPr>
        <p:blipFill>
          <a:blip r:embed="rId4" cstate="print"/>
          <a:srcRect/>
          <a:stretch>
            <a:fillRect/>
          </a:stretch>
        </p:blipFill>
        <p:spPr bwMode="auto">
          <a:xfrm>
            <a:off x="5029200" y="3638550"/>
            <a:ext cx="3886200" cy="2914650"/>
          </a:xfrm>
          <a:prstGeom prst="rect">
            <a:avLst/>
          </a:prstGeom>
          <a:noFill/>
          <a:ln w="9525">
            <a:noFill/>
            <a:miter lim="800000"/>
            <a:headEnd/>
            <a:tailEnd/>
          </a:ln>
        </p:spPr>
      </p:pic>
      <p:pic>
        <p:nvPicPr>
          <p:cNvPr id="13317" name="Picture 7" descr="http://farm1.static.flickr.com/32/61666429_b491d0ae01.jpg"/>
          <p:cNvPicPr>
            <a:picLocks noChangeAspect="1" noChangeArrowheads="1"/>
          </p:cNvPicPr>
          <p:nvPr/>
        </p:nvPicPr>
        <p:blipFill>
          <a:blip r:embed="rId5" cstate="print"/>
          <a:srcRect/>
          <a:stretch>
            <a:fillRect/>
          </a:stretch>
        </p:blipFill>
        <p:spPr bwMode="auto">
          <a:xfrm>
            <a:off x="4419600" y="685800"/>
            <a:ext cx="3619500"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 Assessment</a:t>
            </a:r>
            <a:endParaRPr lang="en-US" dirty="0"/>
          </a:p>
        </p:txBody>
      </p:sp>
      <p:sp>
        <p:nvSpPr>
          <p:cNvPr id="3" name="Content Placeholder 2"/>
          <p:cNvSpPr>
            <a:spLocks noGrp="1"/>
          </p:cNvSpPr>
          <p:nvPr>
            <p:ph idx="1"/>
          </p:nvPr>
        </p:nvSpPr>
        <p:spPr/>
        <p:txBody>
          <a:bodyPr/>
          <a:lstStyle/>
          <a:p>
            <a:r>
              <a:rPr lang="en-US" dirty="0" smtClean="0"/>
              <a:t>Assess 1 group member</a:t>
            </a:r>
          </a:p>
          <a:p>
            <a:r>
              <a:rPr lang="en-US" dirty="0" smtClean="0"/>
              <a:t>Role-play</a:t>
            </a:r>
          </a:p>
          <a:p>
            <a:r>
              <a:rPr lang="en-US" dirty="0" smtClean="0"/>
              <a:t>Teacher documentation</a:t>
            </a:r>
          </a:p>
          <a:p>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895600"/>
            <a:ext cx="7924800" cy="3046988"/>
          </a:xfrm>
          <a:prstGeom prst="rect">
            <a:avLst/>
          </a:prstGeom>
          <a:noFill/>
        </p:spPr>
        <p:txBody>
          <a:bodyPr>
            <a:spAutoFit/>
          </a:bodyPr>
          <a:lstStyle/>
          <a:p>
            <a:pPr fontAlgn="auto">
              <a:spcBef>
                <a:spcPts val="0"/>
              </a:spcBef>
              <a:spcAft>
                <a:spcPts val="0"/>
              </a:spcAft>
              <a:defRPr/>
            </a:pPr>
            <a:r>
              <a:rPr lang="en-US" sz="2800" b="1" dirty="0">
                <a:latin typeface="+mn-lt"/>
                <a:cs typeface="+mn-cs"/>
              </a:rPr>
              <a:t>S</a:t>
            </a:r>
            <a:r>
              <a:rPr lang="en-US" sz="2800" b="1" dirty="0" smtClean="0">
                <a:latin typeface="+mn-lt"/>
                <a:cs typeface="+mn-cs"/>
              </a:rPr>
              <a:t>tudents </a:t>
            </a:r>
            <a:r>
              <a:rPr lang="en-US" sz="2800" b="1" dirty="0">
                <a:latin typeface="+mn-lt"/>
                <a:cs typeface="+mn-cs"/>
              </a:rPr>
              <a:t>will:</a:t>
            </a:r>
          </a:p>
          <a:p>
            <a:pPr fontAlgn="auto">
              <a:spcBef>
                <a:spcPts val="0"/>
              </a:spcBef>
              <a:spcAft>
                <a:spcPts val="0"/>
              </a:spcAft>
              <a:defRPr/>
            </a:pPr>
            <a:endParaRPr lang="en-US" sz="20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See the value in learning the concept</a:t>
            </a:r>
          </a:p>
          <a:p>
            <a:pPr marL="342900" indent="-342900" fontAlgn="auto">
              <a:spcBef>
                <a:spcPts val="0"/>
              </a:spcBef>
              <a:spcAft>
                <a:spcPts val="0"/>
              </a:spcAft>
              <a:buFontTx/>
              <a:buAutoNum type="arabicPeriod"/>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Have greater capacity to remember what they learned</a:t>
            </a:r>
          </a:p>
          <a:p>
            <a:pPr marL="342900" indent="-342900" fontAlgn="auto">
              <a:spcBef>
                <a:spcPts val="0"/>
              </a:spcBef>
              <a:spcAft>
                <a:spcPts val="0"/>
              </a:spcAft>
              <a:buFontTx/>
              <a:buAutoNum type="arabicPeriod"/>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Be more likely to have cognitive access to the meaning of the concept</a:t>
            </a:r>
          </a:p>
        </p:txBody>
      </p:sp>
      <p:pic>
        <p:nvPicPr>
          <p:cNvPr id="9219" name="Picture 2" descr="http://schoolbox.files.wordpress.com/2010/04/kids-cooking.jpg"/>
          <p:cNvPicPr>
            <a:picLocks noChangeAspect="1" noChangeArrowheads="1"/>
          </p:cNvPicPr>
          <p:nvPr/>
        </p:nvPicPr>
        <p:blipFill>
          <a:blip r:embed="rId3" cstate="print"/>
          <a:srcRect/>
          <a:stretch>
            <a:fillRect/>
          </a:stretch>
        </p:blipFill>
        <p:spPr bwMode="auto">
          <a:xfrm>
            <a:off x="6324600" y="457200"/>
            <a:ext cx="2438400" cy="2438400"/>
          </a:xfrm>
          <a:prstGeom prst="rect">
            <a:avLst/>
          </a:prstGeom>
          <a:noFill/>
          <a:ln w="9525">
            <a:noFill/>
            <a:miter lim="800000"/>
            <a:headEnd/>
            <a:tailEnd/>
          </a:ln>
        </p:spPr>
      </p:pic>
      <p:sp>
        <p:nvSpPr>
          <p:cNvPr id="9220" name="TextBox 5"/>
          <p:cNvSpPr txBox="1">
            <a:spLocks noChangeArrowheads="1"/>
          </p:cNvSpPr>
          <p:nvPr/>
        </p:nvSpPr>
        <p:spPr bwMode="auto">
          <a:xfrm>
            <a:off x="685800" y="847725"/>
            <a:ext cx="5791200" cy="954107"/>
          </a:xfrm>
          <a:prstGeom prst="rect">
            <a:avLst/>
          </a:prstGeom>
          <a:noFill/>
          <a:ln w="9525">
            <a:noFill/>
            <a:miter lim="800000"/>
            <a:headEnd/>
            <a:tailEnd/>
          </a:ln>
        </p:spPr>
        <p:txBody>
          <a:bodyPr>
            <a:spAutoFit/>
          </a:bodyPr>
          <a:lstStyle/>
          <a:p>
            <a:r>
              <a:rPr lang="en-US" sz="2800" b="1" dirty="0">
                <a:latin typeface="Verdana" pitchFamily="34" charset="0"/>
              </a:rPr>
              <a:t>Instructional Practice #</a:t>
            </a:r>
            <a:r>
              <a:rPr lang="en-US" sz="2800" b="1" dirty="0" smtClean="0">
                <a:latin typeface="Verdana" pitchFamily="34" charset="0"/>
              </a:rPr>
              <a:t>1: Authentic Context</a:t>
            </a:r>
            <a:endParaRPr lang="en-US" sz="2800" b="1" dirty="0">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10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10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Mnemonic devices…</a:t>
            </a:r>
          </a:p>
          <a:p>
            <a:r>
              <a:rPr lang="en-US" dirty="0" smtClean="0"/>
              <a:t>"Letter" </a:t>
            </a:r>
          </a:p>
          <a:p>
            <a:r>
              <a:rPr lang="en-US" dirty="0" smtClean="0"/>
              <a:t>"</a:t>
            </a:r>
            <a:r>
              <a:rPr lang="en-US" dirty="0" err="1" smtClean="0"/>
              <a:t>Pegword</a:t>
            </a:r>
            <a:r>
              <a:rPr lang="en-US" dirty="0" smtClean="0"/>
              <a:t>" </a:t>
            </a:r>
          </a:p>
          <a:p>
            <a:r>
              <a:rPr lang="en-US" dirty="0" smtClean="0"/>
              <a:t>"Keyword"</a:t>
            </a:r>
            <a:br>
              <a:rPr lang="en-US" dirty="0" smtClean="0"/>
            </a:br>
            <a:r>
              <a:rPr lang="en-US" dirty="0" smtClean="0"/>
              <a:t/>
            </a:r>
            <a:br>
              <a:rPr lang="en-US" dirty="0" smtClean="0"/>
            </a:br>
            <a:endParaRPr lang="en-US" dirty="0" smtClean="0"/>
          </a:p>
          <a:p>
            <a:pPr>
              <a:buNone/>
            </a:pP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srcRect/>
          <a:stretch>
            <a:fillRect/>
          </a:stretch>
        </p:blipFill>
        <p:spPr bwMode="auto">
          <a:xfrm>
            <a:off x="2057401" y="228600"/>
            <a:ext cx="4846320" cy="65532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7467600" cy="838200"/>
          </a:xfrm>
        </p:spPr>
        <p:txBody>
          <a:bodyPr/>
          <a:lstStyle/>
          <a:p>
            <a:pPr>
              <a:buNone/>
            </a:pPr>
            <a:r>
              <a:rPr lang="en-US" dirty="0" smtClean="0"/>
              <a:t>“</a:t>
            </a:r>
            <a:r>
              <a:rPr lang="en-US" b="1" dirty="0" smtClean="0">
                <a:solidFill>
                  <a:schemeClr val="accent2">
                    <a:lumMod val="60000"/>
                    <a:lumOff val="40000"/>
                  </a:schemeClr>
                </a:solidFill>
              </a:rPr>
              <a:t>P</a:t>
            </a:r>
            <a:r>
              <a:rPr lang="en-US" dirty="0" smtClean="0"/>
              <a:t>lease </a:t>
            </a:r>
            <a:r>
              <a:rPr lang="en-US" b="1" dirty="0" smtClean="0">
                <a:solidFill>
                  <a:schemeClr val="accent2">
                    <a:lumMod val="60000"/>
                    <a:lumOff val="40000"/>
                  </a:schemeClr>
                </a:solidFill>
              </a:rPr>
              <a:t>e</a:t>
            </a:r>
            <a:r>
              <a:rPr lang="en-US" dirty="0" smtClean="0"/>
              <a:t>xcuse </a:t>
            </a:r>
            <a:r>
              <a:rPr lang="en-US" b="1" dirty="0" smtClean="0">
                <a:solidFill>
                  <a:schemeClr val="accent2">
                    <a:lumMod val="60000"/>
                    <a:lumOff val="40000"/>
                  </a:schemeClr>
                </a:solidFill>
              </a:rPr>
              <a:t>m</a:t>
            </a:r>
            <a:r>
              <a:rPr lang="en-US" dirty="0" smtClean="0"/>
              <a:t>y </a:t>
            </a:r>
            <a:r>
              <a:rPr lang="en-US" b="1" dirty="0" smtClean="0">
                <a:solidFill>
                  <a:schemeClr val="accent2">
                    <a:lumMod val="60000"/>
                    <a:lumOff val="40000"/>
                  </a:schemeClr>
                </a:solidFill>
              </a:rPr>
              <a:t>d</a:t>
            </a:r>
            <a:r>
              <a:rPr lang="en-US" dirty="0" smtClean="0"/>
              <a:t>ear </a:t>
            </a:r>
            <a:r>
              <a:rPr lang="en-US" b="1" dirty="0" smtClean="0">
                <a:solidFill>
                  <a:schemeClr val="accent2">
                    <a:lumMod val="60000"/>
                    <a:lumOff val="40000"/>
                  </a:schemeClr>
                </a:solidFill>
              </a:rPr>
              <a:t>a</a:t>
            </a:r>
            <a:r>
              <a:rPr lang="en-US" dirty="0" smtClean="0"/>
              <a:t>unt </a:t>
            </a:r>
            <a:r>
              <a:rPr lang="en-US" b="1" dirty="0" smtClean="0">
                <a:solidFill>
                  <a:schemeClr val="accent2">
                    <a:lumMod val="60000"/>
                    <a:lumOff val="40000"/>
                  </a:schemeClr>
                </a:solidFill>
              </a:rPr>
              <a:t>s</a:t>
            </a:r>
            <a:r>
              <a:rPr lang="en-US" dirty="0" smtClean="0"/>
              <a:t>ally”</a:t>
            </a:r>
            <a:endParaRPr lang="en-US" dirty="0"/>
          </a:p>
        </p:txBody>
      </p:sp>
      <p:pic>
        <p:nvPicPr>
          <p:cNvPr id="51202" name="Picture 2" descr="math notebooking"/>
          <p:cNvPicPr>
            <a:picLocks noChangeAspect="1" noChangeArrowheads="1"/>
          </p:cNvPicPr>
          <p:nvPr/>
        </p:nvPicPr>
        <p:blipFill>
          <a:blip r:embed="rId2" cstate="print"/>
          <a:srcRect/>
          <a:stretch>
            <a:fillRect/>
          </a:stretch>
        </p:blipFill>
        <p:spPr bwMode="auto">
          <a:xfrm>
            <a:off x="1143000" y="1524000"/>
            <a:ext cx="7772400" cy="517642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solidFill>
                  <a:srgbClr val="FF0000"/>
                </a:solidFill>
              </a:rPr>
              <a:t>Next Week</a:t>
            </a:r>
          </a:p>
        </p:txBody>
      </p:sp>
      <p:sp>
        <p:nvSpPr>
          <p:cNvPr id="20483" name="Content Placeholder 2"/>
          <p:cNvSpPr>
            <a:spLocks noGrp="1"/>
          </p:cNvSpPr>
          <p:nvPr>
            <p:ph idx="1"/>
          </p:nvPr>
        </p:nvSpPr>
        <p:spPr/>
        <p:txBody>
          <a:bodyPr/>
          <a:lstStyle/>
          <a:p>
            <a:r>
              <a:rPr lang="en-US" dirty="0" smtClean="0">
                <a:solidFill>
                  <a:srgbClr val="FF0000"/>
                </a:solidFill>
              </a:rPr>
              <a:t>Bring 3-5 Mnemonic strategies</a:t>
            </a:r>
          </a:p>
          <a:p>
            <a:endParaRPr lang="en-US" dirty="0" smtClean="0">
              <a:solidFill>
                <a:srgbClr val="FF0000"/>
              </a:solidFill>
            </a:endParaRPr>
          </a:p>
          <a:p>
            <a:r>
              <a:rPr lang="en-US" dirty="0" smtClean="0">
                <a:solidFill>
                  <a:srgbClr val="FF0000"/>
                </a:solidFill>
              </a:rPr>
              <a:t>Course Text – remainder of Chapter 9</a:t>
            </a:r>
          </a:p>
          <a:p>
            <a:endParaRPr lang="en-US" dirty="0" smtClean="0">
              <a:solidFill>
                <a:srgbClr val="FF0000"/>
              </a:solidFill>
            </a:endParaRPr>
          </a:p>
          <a:p>
            <a:r>
              <a:rPr lang="en-US" dirty="0" smtClean="0">
                <a:solidFill>
                  <a:srgbClr val="FF0000"/>
                </a:solidFill>
              </a:rPr>
              <a:t>Read Zentall article about ADHD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066800"/>
            <a:ext cx="7620000" cy="5262979"/>
          </a:xfrm>
          <a:prstGeom prst="rect">
            <a:avLst/>
          </a:prstGeom>
          <a:noFill/>
        </p:spPr>
        <p:txBody>
          <a:bodyPr>
            <a:spAutoFit/>
          </a:bodyPr>
          <a:lstStyle/>
          <a:p>
            <a:pPr fontAlgn="auto">
              <a:spcBef>
                <a:spcPts val="0"/>
              </a:spcBef>
              <a:spcAft>
                <a:spcPts val="0"/>
              </a:spcAft>
              <a:defRPr/>
            </a:pPr>
            <a:r>
              <a:rPr lang="en-US" sz="2400" b="1" dirty="0">
                <a:latin typeface="+mn-lt"/>
                <a:cs typeface="+mn-cs"/>
              </a:rPr>
              <a:t>4 important components:</a:t>
            </a:r>
          </a:p>
          <a:p>
            <a:pPr fontAlgn="auto">
              <a:spcBef>
                <a:spcPts val="0"/>
              </a:spcBef>
              <a:spcAft>
                <a:spcPts val="0"/>
              </a:spcAft>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The context must be age appropriate / relevant (cognitive and chronological age should be considered)</a:t>
            </a:r>
          </a:p>
          <a:p>
            <a:pPr marL="342900" indent="-342900" fontAlgn="auto">
              <a:spcBef>
                <a:spcPts val="0"/>
              </a:spcBef>
              <a:spcAft>
                <a:spcPts val="0"/>
              </a:spcAft>
              <a:buFontTx/>
              <a:buAutoNum type="arabicPeriod"/>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The context MUST be culturally responsive – should resonate with students’ language, family, and community experiences</a:t>
            </a:r>
          </a:p>
          <a:p>
            <a:pPr marL="342900" indent="-342900" fontAlgn="auto">
              <a:spcBef>
                <a:spcPts val="0"/>
              </a:spcBef>
              <a:spcAft>
                <a:spcPts val="0"/>
              </a:spcAft>
              <a:buFontTx/>
              <a:buAutoNum type="arabicPeriod"/>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The context MUST be of interest to students</a:t>
            </a:r>
          </a:p>
          <a:p>
            <a:pPr marL="342900" indent="-342900" fontAlgn="auto">
              <a:spcBef>
                <a:spcPts val="0"/>
              </a:spcBef>
              <a:spcAft>
                <a:spcPts val="0"/>
              </a:spcAft>
              <a:buFontTx/>
              <a:buAutoNum type="arabicPeriod"/>
              <a:defRPr/>
            </a:pPr>
            <a:endParaRPr lang="en-US" sz="2400" dirty="0">
              <a:latin typeface="+mn-lt"/>
              <a:cs typeface="+mn-cs"/>
            </a:endParaRPr>
          </a:p>
          <a:p>
            <a:pPr marL="342900" indent="-342900" fontAlgn="auto">
              <a:spcBef>
                <a:spcPts val="0"/>
              </a:spcBef>
              <a:spcAft>
                <a:spcPts val="0"/>
              </a:spcAft>
              <a:buFontTx/>
              <a:buAutoNum type="arabicPeriod"/>
              <a:defRPr/>
            </a:pPr>
            <a:r>
              <a:rPr lang="en-US" sz="2400" dirty="0">
                <a:latin typeface="+mn-lt"/>
                <a:cs typeface="+mn-cs"/>
              </a:rPr>
              <a:t>The concept to be learned must be depicted clearly through the context, not hidden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 calcmode="lin" valueType="num">
                                      <p:cBhvr additive="base">
                                        <p:cTn id="25"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Videos</a:t>
            </a:r>
            <a:endParaRPr lang="en-US" dirty="0"/>
          </a:p>
        </p:txBody>
      </p:sp>
      <p:sp>
        <p:nvSpPr>
          <p:cNvPr id="3" name="Content Placeholder 2"/>
          <p:cNvSpPr>
            <a:spLocks noGrp="1"/>
          </p:cNvSpPr>
          <p:nvPr>
            <p:ph idx="1"/>
          </p:nvPr>
        </p:nvSpPr>
        <p:spPr/>
        <p:txBody>
          <a:bodyPr/>
          <a:lstStyle/>
          <a:p>
            <a:r>
              <a:rPr lang="en-US" dirty="0" smtClean="0"/>
              <a:t>4</a:t>
            </a:r>
            <a:r>
              <a:rPr lang="en-US" baseline="30000" dirty="0" smtClean="0"/>
              <a:t>th</a:t>
            </a:r>
            <a:r>
              <a:rPr lang="en-US" dirty="0" smtClean="0"/>
              <a:t> grade</a:t>
            </a:r>
          </a:p>
          <a:p>
            <a:r>
              <a:rPr lang="en-US" dirty="0" smtClean="0"/>
              <a:t>How to make &amp; interpret “bar graphs”</a:t>
            </a:r>
          </a:p>
          <a:p>
            <a:r>
              <a:rPr lang="en-US" dirty="0" smtClean="0"/>
              <a:t>Explicit teaching within authentic/meaningful context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c_clip1_med.avi">
            <a:hlinkClick r:id="" action="ppaction://media"/>
          </p:cNvPr>
          <p:cNvPicPr>
            <a:picLocks noGrp="1" noRot="1" noChangeAspect="1"/>
          </p:cNvPicPr>
          <p:nvPr>
            <p:ph idx="1"/>
            <a:videoFile r:link="rId1"/>
          </p:nvPr>
        </p:nvPicPr>
        <p:blipFill>
          <a:blip r:embed="rId4" cstate="print"/>
          <a:stretch>
            <a:fillRect/>
          </a:stretch>
        </p:blipFill>
        <p:spPr>
          <a:xfrm>
            <a:off x="1371600" y="228600"/>
            <a:ext cx="6604000" cy="4953000"/>
          </a:xfrm>
          <a:prstGeom prst="rect">
            <a:avLst/>
          </a:prstGeom>
        </p:spPr>
      </p:pic>
      <p:sp>
        <p:nvSpPr>
          <p:cNvPr id="5" name="TextBox 4"/>
          <p:cNvSpPr txBox="1"/>
          <p:nvPr/>
        </p:nvSpPr>
        <p:spPr>
          <a:xfrm>
            <a:off x="1143000" y="5232737"/>
            <a:ext cx="6934200" cy="1015663"/>
          </a:xfrm>
          <a:prstGeom prst="rect">
            <a:avLst/>
          </a:prstGeom>
          <a:noFill/>
        </p:spPr>
        <p:txBody>
          <a:bodyPr wrap="square" rtlCol="0">
            <a:spAutoFit/>
          </a:bodyPr>
          <a:lstStyle/>
          <a:p>
            <a:pPr algn="ctr"/>
            <a:r>
              <a:rPr lang="en-US" sz="2000" b="1" dirty="0" smtClean="0"/>
              <a:t>Teacher helps students link prior knowledge they have about video games to the concepts of data and graphing.</a:t>
            </a:r>
            <a:endParaRPr lang="en-US" sz="2000" b="1"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1477962"/>
          </a:xfrm>
        </p:spPr>
        <p:txBody>
          <a:bodyPr>
            <a:normAutofit fontScale="90000"/>
          </a:bodyPr>
          <a:lstStyle/>
          <a:p>
            <a:pPr algn="ctr"/>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Teacher behaviors=effective teaching technique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Content Placeholder 2"/>
          <p:cNvSpPr>
            <a:spLocks noGrp="1"/>
          </p:cNvSpPr>
          <p:nvPr>
            <p:ph idx="1"/>
          </p:nvPr>
        </p:nvSpPr>
        <p:spPr>
          <a:xfrm>
            <a:off x="152400" y="2103437"/>
            <a:ext cx="8991600" cy="4525963"/>
          </a:xfrm>
        </p:spPr>
        <p:txBody>
          <a:bodyPr/>
          <a:lstStyle/>
          <a:p>
            <a:pPr marL="550926" lvl="0" indent="-514350">
              <a:buFont typeface="Arial" pitchFamily="34" charset="0"/>
              <a:buChar char="•"/>
            </a:pPr>
            <a:r>
              <a:rPr lang="en-US" sz="4400" baseline="-25000" dirty="0" smtClean="0"/>
              <a:t>The teacher chooses a meaningful and authentic context –_____ _______– within which to teach bar graphs.  </a:t>
            </a:r>
          </a:p>
          <a:p>
            <a:pPr marL="550926" indent="-514350">
              <a:buFont typeface="Arial" pitchFamily="34" charset="0"/>
              <a:buChar char="•"/>
            </a:pPr>
            <a:r>
              <a:rPr lang="en-US" sz="4400" baseline="-25000" dirty="0" smtClean="0"/>
              <a:t>______ _________ certainly have relevance to her fourth grade students and it is something they all can relate to.  </a:t>
            </a:r>
          </a:p>
          <a:p>
            <a:pPr marL="550926" indent="-514350">
              <a:buFont typeface="Arial" pitchFamily="34" charset="0"/>
              <a:buChar char="•"/>
            </a:pPr>
            <a:r>
              <a:rPr lang="en-US" sz="4400" baseline="-25000" dirty="0" smtClean="0"/>
              <a:t>This teacher ensured that only “appropriate” ____________were used as examples for this learning activity.</a:t>
            </a:r>
          </a:p>
          <a:p>
            <a:endParaRPr lang="en-US" dirty="0"/>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3032</TotalTime>
  <Words>3015</Words>
  <Application>Microsoft Office PowerPoint</Application>
  <PresentationFormat>On-screen Show (4:3)</PresentationFormat>
  <Paragraphs>286</Paragraphs>
  <Slides>53</Slides>
  <Notes>34</Notes>
  <HiddenSlides>0</HiddenSlides>
  <MMClips>8</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Technic</vt:lpstr>
      <vt:lpstr>Teaching for Initial Understanding</vt:lpstr>
      <vt:lpstr>Slide 2</vt:lpstr>
      <vt:lpstr>Plan for today</vt:lpstr>
      <vt:lpstr>Slide 4</vt:lpstr>
      <vt:lpstr>Slide 5</vt:lpstr>
      <vt:lpstr>Slide 6</vt:lpstr>
      <vt:lpstr>Videos</vt:lpstr>
      <vt:lpstr>Slide 8</vt:lpstr>
      <vt:lpstr>Teacher behaviors=effective teaching technique</vt:lpstr>
      <vt:lpstr>Teacher behaviors=effective teaching technique</vt:lpstr>
      <vt:lpstr>Teacher behaviors=effective teaching technique</vt:lpstr>
      <vt:lpstr>Teacher behaviors=effective teaching technique</vt:lpstr>
      <vt:lpstr>Slide 13</vt:lpstr>
      <vt:lpstr>Teacher behaviors=effective teaching technique</vt:lpstr>
      <vt:lpstr>Teacher behaviors=effective teaching technique</vt:lpstr>
      <vt:lpstr>Teacher behaviors=effective teaching technique</vt:lpstr>
      <vt:lpstr>Teacher behaviors=effective teaching technique</vt:lpstr>
      <vt:lpstr>Teacher behaviors=effective teaching technique</vt:lpstr>
      <vt:lpstr>Teacher behaviors=effective teaching technique</vt:lpstr>
      <vt:lpstr>Slide 20</vt:lpstr>
      <vt:lpstr>Teacher behaviors=effective teaching technique</vt:lpstr>
      <vt:lpstr>Teacher behaviors=effective teaching technique</vt:lpstr>
      <vt:lpstr>Slide 23</vt:lpstr>
      <vt:lpstr>Teacher behaviors=effective teaching technique</vt:lpstr>
      <vt:lpstr>Teacher behaviors=effective teaching technique</vt:lpstr>
      <vt:lpstr>Teacher behaviors=effective teaching technique</vt:lpstr>
      <vt:lpstr>Slide 27</vt:lpstr>
      <vt:lpstr>Teacher behaviors=effective teaching technique</vt:lpstr>
      <vt:lpstr>Teacher behaviors=effective teaching technique</vt:lpstr>
      <vt:lpstr>Teacher behaviors=effective teaching technique</vt:lpstr>
      <vt:lpstr>Slide 31</vt:lpstr>
      <vt:lpstr>Teacher behaviors=effective teaching technique</vt:lpstr>
      <vt:lpstr>Teacher behaviors=effective teaching technique</vt:lpstr>
      <vt:lpstr>Teacher behaviors=effective teaching technique</vt:lpstr>
      <vt:lpstr>Teacher behaviors=effective teaching technique</vt:lpstr>
      <vt:lpstr>Slide 36</vt:lpstr>
      <vt:lpstr>Teacher behaviors=effective teaching technique</vt:lpstr>
      <vt:lpstr>Teacher behaviors=effective teaching technique</vt:lpstr>
      <vt:lpstr>Teacher behaviors=effective teaching technique</vt:lpstr>
      <vt:lpstr>Teacher behaviors=effective teaching technique</vt:lpstr>
      <vt:lpstr>Slide 41</vt:lpstr>
      <vt:lpstr>Teacher behaviors=effective teaching technique</vt:lpstr>
      <vt:lpstr>Teacher behaviors=effective teaching technique</vt:lpstr>
      <vt:lpstr>Teacher behaviors=effective teaching technique</vt:lpstr>
      <vt:lpstr>Teacher behaviors=effective teaching technique</vt:lpstr>
      <vt:lpstr>Slide 46</vt:lpstr>
      <vt:lpstr>Slide 47</vt:lpstr>
      <vt:lpstr>Examples</vt:lpstr>
      <vt:lpstr>CRA Assessment</vt:lpstr>
      <vt:lpstr>Slide 50</vt:lpstr>
      <vt:lpstr>Slide 51</vt:lpstr>
      <vt:lpstr>Slide 52</vt:lpstr>
      <vt:lpstr>Next Week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Teaching for Initial Understanding</dc:title>
  <dc:creator>JoDell</dc:creator>
  <cp:lastModifiedBy>Katie Murphy</cp:lastModifiedBy>
  <cp:revision>60</cp:revision>
  <dcterms:created xsi:type="dcterms:W3CDTF">2010-09-19T02:36:53Z</dcterms:created>
  <dcterms:modified xsi:type="dcterms:W3CDTF">2011-11-29T02:46:28Z</dcterms:modified>
</cp:coreProperties>
</file>